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290" r:id="rId19"/>
    <p:sldId id="274" r:id="rId20"/>
    <p:sldId id="291" r:id="rId21"/>
    <p:sldId id="292" r:id="rId22"/>
    <p:sldId id="277" r:id="rId23"/>
    <p:sldId id="280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0413" cy="6859588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스퀘어" panose="020B0600000101010101" charset="-127"/>
      <p:regular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나눔고딕 ExtraBold" panose="020D0904000000000000" pitchFamily="50" charset="-127"/>
      <p:bold r:id="rId41"/>
    </p:embeddedFont>
  </p:embeddedFontLst>
  <p:defaultTextStyle>
    <a:defPPr>
      <a:defRPr lang="ko-KR"/>
    </a:defPPr>
    <a:lvl1pPr marL="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111111"/>
    <a:srgbClr val="171717"/>
    <a:srgbClr val="9C0A1F"/>
    <a:srgbClr val="16BA64"/>
    <a:srgbClr val="168664"/>
    <a:srgbClr val="009457"/>
    <a:srgbClr val="F9F6F0"/>
    <a:srgbClr val="E60012"/>
    <a:srgbClr val="DE3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25" autoAdjust="0"/>
  </p:normalViewPr>
  <p:slideViewPr>
    <p:cSldViewPr showGuides="1">
      <p:cViewPr>
        <p:scale>
          <a:sx n="125" d="100"/>
          <a:sy n="125" d="100"/>
        </p:scale>
        <p:origin x="-72" y="768"/>
      </p:cViewPr>
      <p:guideLst>
        <p:guide orient="horz" pos="2160"/>
        <p:guide orient="horz" pos="3249"/>
        <p:guide pos="3839"/>
        <p:guide pos="10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87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C462B-29FD-4E78-BA1A-5806B4C1A439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048E4-A8D8-4C17-8C2D-56C3DDA48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9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921"/>
            <a:ext cx="10361851" cy="147036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68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5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5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7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92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60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704"/>
            <a:ext cx="2742843" cy="58528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704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9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3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5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5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9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8" y="3530435"/>
            <a:ext cx="2543520" cy="321343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59362"/>
            <a:ext cx="143320" cy="389445"/>
          </a:xfrm>
          <a:prstGeom prst="rect">
            <a:avLst/>
          </a:prstGeom>
          <a:solidFill>
            <a:srgbClr val="16A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26515" y="6526857"/>
            <a:ext cx="1937383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SINJEON</a:t>
            </a:r>
            <a:r>
              <a:rPr lang="en-US" altLang="ko-KR" sz="1000" baseline="0" dirty="0" smtClean="0">
                <a:solidFill>
                  <a:schemeClr val="bg1">
                    <a:lumMod val="75000"/>
                  </a:schemeClr>
                </a:solidFill>
              </a:rPr>
              <a:t> RENEWAL PROJECT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7816" y="6526857"/>
            <a:ext cx="408118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fld id="{88DA9F33-67B3-4A3E-AC3B-233A5C48A964}" type="slidenum">
              <a:rPr lang="en-US" altLang="ko-KR" sz="10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9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8" y="3530435"/>
            <a:ext cx="2543520" cy="321343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59362"/>
            <a:ext cx="143320" cy="389445"/>
          </a:xfrm>
          <a:prstGeom prst="rect">
            <a:avLst/>
          </a:prstGeom>
          <a:solidFill>
            <a:srgbClr val="16A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26515" y="6526857"/>
            <a:ext cx="1937383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SINJEON</a:t>
            </a:r>
            <a:r>
              <a:rPr lang="en-US" altLang="ko-KR" sz="1000" baseline="0" dirty="0" smtClean="0">
                <a:solidFill>
                  <a:schemeClr val="bg1">
                    <a:lumMod val="75000"/>
                  </a:schemeClr>
                </a:solidFill>
              </a:rPr>
              <a:t> RENEWAL PROJECT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7816" y="6526857"/>
            <a:ext cx="408118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fld id="{88DA9F33-67B3-4A3E-AC3B-233A5C48A964}" type="slidenum">
              <a:rPr lang="en-US" altLang="ko-KR" sz="10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내용 개체 틀 4"/>
          <p:cNvSpPr>
            <a:spLocks noGrp="1"/>
          </p:cNvSpPr>
          <p:nvPr>
            <p:ph sz="quarter" idx="10" hasCustomPrompt="1"/>
          </p:nvPr>
        </p:nvSpPr>
        <p:spPr>
          <a:xfrm>
            <a:off x="755650" y="1873786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01.</a:t>
            </a:r>
            <a:endParaRPr lang="ko-KR" altLang="en-US" dirty="0"/>
          </a:p>
        </p:txBody>
      </p:sp>
      <p:sp>
        <p:nvSpPr>
          <p:cNvPr id="18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755650" y="2478812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02.</a:t>
            </a:r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12" hasCustomPrompt="1"/>
          </p:nvPr>
        </p:nvSpPr>
        <p:spPr>
          <a:xfrm>
            <a:off x="755650" y="3083838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03.</a:t>
            </a:r>
            <a:endParaRPr lang="ko-KR" altLang="en-US" dirty="0"/>
          </a:p>
        </p:txBody>
      </p:sp>
      <p:sp>
        <p:nvSpPr>
          <p:cNvPr id="20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755576" y="3688864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04.</a:t>
            </a:r>
            <a:endParaRPr lang="ko-KR" altLang="en-US" dirty="0"/>
          </a:p>
        </p:txBody>
      </p:sp>
      <p:sp>
        <p:nvSpPr>
          <p:cNvPr id="21" name="내용 개체 틀 4"/>
          <p:cNvSpPr>
            <a:spLocks noGrp="1"/>
          </p:cNvSpPr>
          <p:nvPr>
            <p:ph sz="quarter" idx="14" hasCustomPrompt="1"/>
          </p:nvPr>
        </p:nvSpPr>
        <p:spPr>
          <a:xfrm>
            <a:off x="755576" y="4293890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05.</a:t>
            </a:r>
            <a:endParaRPr lang="ko-KR" altLang="en-US" dirty="0"/>
          </a:p>
        </p:txBody>
      </p:sp>
      <p:sp>
        <p:nvSpPr>
          <p:cNvPr id="22" name="내용 개체 틀 4"/>
          <p:cNvSpPr>
            <a:spLocks noGrp="1"/>
          </p:cNvSpPr>
          <p:nvPr>
            <p:ph sz="quarter" idx="15" hasCustomPrompt="1"/>
          </p:nvPr>
        </p:nvSpPr>
        <p:spPr>
          <a:xfrm>
            <a:off x="755576" y="4898916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06.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14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8" y="3530435"/>
            <a:ext cx="2543520" cy="3213430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59362"/>
            <a:ext cx="143320" cy="389445"/>
          </a:xfrm>
          <a:prstGeom prst="rect">
            <a:avLst/>
          </a:prstGeom>
          <a:solidFill>
            <a:srgbClr val="16A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26515" y="6526857"/>
            <a:ext cx="1937383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SINJEON</a:t>
            </a:r>
            <a:r>
              <a:rPr lang="en-US" altLang="ko-KR" sz="1000" baseline="0" dirty="0" smtClean="0">
                <a:solidFill>
                  <a:schemeClr val="bg1">
                    <a:lumMod val="75000"/>
                  </a:schemeClr>
                </a:solidFill>
              </a:rPr>
              <a:t> RENEWAL PROJECT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7816" y="6526857"/>
            <a:ext cx="408118" cy="27699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fld id="{88DA9F33-67B3-4A3E-AC3B-233A5C48A964}" type="slidenum">
              <a:rPr lang="en-US" altLang="ko-KR" sz="10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내용 개체 틀 4"/>
          <p:cNvSpPr>
            <a:spLocks noGrp="1"/>
          </p:cNvSpPr>
          <p:nvPr>
            <p:ph sz="quarter" idx="10" hasCustomPrompt="1"/>
          </p:nvPr>
        </p:nvSpPr>
        <p:spPr>
          <a:xfrm>
            <a:off x="755650" y="1873786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07.</a:t>
            </a:r>
            <a:endParaRPr lang="ko-KR" altLang="en-US" dirty="0"/>
          </a:p>
        </p:txBody>
      </p:sp>
      <p:sp>
        <p:nvSpPr>
          <p:cNvPr id="18" name="내용 개체 틀 4"/>
          <p:cNvSpPr>
            <a:spLocks noGrp="1"/>
          </p:cNvSpPr>
          <p:nvPr>
            <p:ph sz="quarter" idx="11" hasCustomPrompt="1"/>
          </p:nvPr>
        </p:nvSpPr>
        <p:spPr>
          <a:xfrm>
            <a:off x="755650" y="2478812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08.</a:t>
            </a:r>
            <a:endParaRPr lang="ko-KR" altLang="en-US" dirty="0"/>
          </a:p>
        </p:txBody>
      </p:sp>
      <p:sp>
        <p:nvSpPr>
          <p:cNvPr id="19" name="내용 개체 틀 4"/>
          <p:cNvSpPr>
            <a:spLocks noGrp="1"/>
          </p:cNvSpPr>
          <p:nvPr>
            <p:ph sz="quarter" idx="12" hasCustomPrompt="1"/>
          </p:nvPr>
        </p:nvSpPr>
        <p:spPr>
          <a:xfrm>
            <a:off x="755650" y="3083838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09.</a:t>
            </a:r>
            <a:endParaRPr lang="ko-KR" altLang="en-US" dirty="0"/>
          </a:p>
        </p:txBody>
      </p:sp>
      <p:sp>
        <p:nvSpPr>
          <p:cNvPr id="20" name="내용 개체 틀 4"/>
          <p:cNvSpPr>
            <a:spLocks noGrp="1"/>
          </p:cNvSpPr>
          <p:nvPr>
            <p:ph sz="quarter" idx="13" hasCustomPrompt="1"/>
          </p:nvPr>
        </p:nvSpPr>
        <p:spPr>
          <a:xfrm>
            <a:off x="755576" y="3688864"/>
            <a:ext cx="9732044" cy="288925"/>
          </a:xfrm>
        </p:spPr>
        <p:txBody>
          <a:bodyPr>
            <a:noAutofit/>
          </a:bodyPr>
          <a:lstStyle>
            <a:lvl1pPr marL="0" indent="0">
              <a:buFont typeface="+mj-lt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10.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3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730BF-469D-4098-BD8D-68ACB6D3228F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832-A022-4D76-A197-4EA99A005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62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766959"/>
            <a:ext cx="12190413" cy="3324084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6001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7" y="1766959"/>
            <a:ext cx="9144000" cy="3324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6646" y="4437856"/>
            <a:ext cx="39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FFFDE7"/>
                </a:solidFill>
                <a:latin typeface="+mj-ea"/>
                <a:ea typeface="+mj-ea"/>
              </a:rPr>
              <a:t>2020 WEBSITE RENEWAL PROJECT</a:t>
            </a:r>
            <a:endParaRPr lang="ko-KR" altLang="en-US" sz="1800" b="1" dirty="0">
              <a:solidFill>
                <a:srgbClr val="FFFDE7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6962" y="5157192"/>
            <a:ext cx="1456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Kim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Hyeon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Soo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4"/>
            <a:ext cx="3762290" cy="5518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52322" y="2622404"/>
            <a:ext cx="4558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하나의 컬러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를 사용하여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전체에 통일감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을 준다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02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51547" y="3093002"/>
            <a:ext cx="3753869" cy="33345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1547" y="909515"/>
            <a:ext cx="3753869" cy="2880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08" y="3239425"/>
            <a:ext cx="4637779" cy="18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4"/>
            <a:ext cx="3762290" cy="5518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52322" y="2622404"/>
            <a:ext cx="4766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신메뉴</a:t>
            </a:r>
            <a:r>
              <a:rPr lang="ko-KR" altLang="en-US" sz="1400" spc="-50" dirty="0" err="1" smtClean="0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따로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하는 </a:t>
            </a: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컨텐츠</a:t>
            </a:r>
            <a:r>
              <a:rPr lang="ko-KR" altLang="en-US" sz="1400" spc="-50" dirty="0" err="1" smtClean="0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통해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홍보 효과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를 높인다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03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51547" y="3501802"/>
            <a:ext cx="3753869" cy="29257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1547" y="909515"/>
            <a:ext cx="3753869" cy="10801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08" y="3239425"/>
            <a:ext cx="4637779" cy="18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4"/>
            <a:ext cx="3762290" cy="5518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1"/>
            <a:ext cx="4775354" cy="2976505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52322" y="1854819"/>
            <a:ext cx="356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50" dirty="0" err="1" smtClean="0">
                <a:solidFill>
                  <a:schemeClr val="bg1">
                    <a:lumMod val="65000"/>
                  </a:schemeClr>
                </a:solidFill>
              </a:rPr>
              <a:t>메인페이지가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아닌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서브페이지 느낌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이 난다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01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51547" y="5662042"/>
            <a:ext cx="3753869" cy="7654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1547" y="909515"/>
            <a:ext cx="3753869" cy="2880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63" y="3154388"/>
            <a:ext cx="4182566" cy="28537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52322" y="2493690"/>
            <a:ext cx="4883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현재 내용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서브페이지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로 옮기고 </a:t>
            </a: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소개하는 </a:t>
            </a:r>
            <a:r>
              <a:rPr lang="ko-KR" altLang="en-US" sz="1400" spc="-5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컨텐츠</a:t>
            </a:r>
            <a:r>
              <a:rPr lang="ko-KR" altLang="en-US" sz="1400" spc="-50" dirty="0" err="1" smtClean="0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만든다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10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4"/>
            <a:ext cx="3762289" cy="5518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1351547" y="4365898"/>
            <a:ext cx="3753869" cy="206164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1547" y="909515"/>
            <a:ext cx="3753869" cy="25210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2322" y="1854819"/>
            <a:ext cx="478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컨텐츠</a:t>
            </a:r>
            <a:r>
              <a:rPr lang="ko-KR" altLang="en-US" sz="1400" spc="-50" dirty="0" err="1" smtClean="0">
                <a:solidFill>
                  <a:schemeClr val="bg1">
                    <a:lumMod val="65000"/>
                  </a:schemeClr>
                </a:solidFill>
              </a:rPr>
              <a:t>를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봤을 때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매장과 관련된 이미지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떠올리기 어렵다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02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69" y="3239425"/>
            <a:ext cx="3742257" cy="189177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152322" y="2493690"/>
            <a:ext cx="4386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매장 관련 이미지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를 넣어서 </a:t>
            </a: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매장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을 쉽게 </a:t>
            </a: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떠올리게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 한다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5"/>
            <a:ext cx="3762289" cy="5518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351547" y="909515"/>
            <a:ext cx="3753869" cy="532859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2322" y="1854819"/>
            <a:ext cx="3849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색상 대비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가 </a:t>
            </a: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강해서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시선이 분산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된다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03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69" y="3979872"/>
            <a:ext cx="3742257" cy="4108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52322" y="2493690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Footer </a:t>
            </a:r>
            <a:r>
              <a:rPr lang="ko-KR" altLang="en-US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로고 색상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en-US" altLang="ko-KR" sz="1400" spc="-5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#555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로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낮춘다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9402549" y="2019140"/>
            <a:ext cx="781468" cy="781465"/>
            <a:chOff x="6742861" y="1764224"/>
            <a:chExt cx="781468" cy="781465"/>
          </a:xfrm>
        </p:grpSpPr>
        <p:sp>
          <p:nvSpPr>
            <p:cNvPr id="45" name="직사각형 44"/>
            <p:cNvSpPr/>
            <p:nvPr/>
          </p:nvSpPr>
          <p:spPr>
            <a:xfrm>
              <a:off x="6742863" y="1764224"/>
              <a:ext cx="781465" cy="781465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742863" y="206084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42861" y="2031847"/>
              <a:ext cx="781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#464646</a:t>
              </a:r>
              <a:endParaRPr lang="ko-KR" altLang="en-US" sz="1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198430" y="2019144"/>
            <a:ext cx="787764" cy="781465"/>
            <a:chOff x="9113244" y="1778175"/>
            <a:chExt cx="787764" cy="781465"/>
          </a:xfrm>
        </p:grpSpPr>
        <p:sp>
          <p:nvSpPr>
            <p:cNvPr id="5" name="직사각형 4"/>
            <p:cNvSpPr/>
            <p:nvPr/>
          </p:nvSpPr>
          <p:spPr>
            <a:xfrm>
              <a:off x="9119542" y="1778175"/>
              <a:ext cx="781465" cy="781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119543" y="207479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13244" y="2045798"/>
              <a:ext cx="787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</a:t>
              </a:r>
              <a:r>
                <a:rPr lang="en-US" altLang="ko-KR" sz="1000" dirty="0" err="1" smtClean="0"/>
                <a:t>ffffff</a:t>
              </a:r>
              <a:endParaRPr lang="ko-KR" altLang="en-US" sz="1000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300490" y="2005193"/>
            <a:ext cx="787764" cy="781465"/>
            <a:chOff x="5726311" y="1764224"/>
            <a:chExt cx="787764" cy="781465"/>
          </a:xfrm>
        </p:grpSpPr>
        <p:sp>
          <p:nvSpPr>
            <p:cNvPr id="10" name="직사각형 9"/>
            <p:cNvSpPr/>
            <p:nvPr/>
          </p:nvSpPr>
          <p:spPr>
            <a:xfrm>
              <a:off x="5732609" y="1764224"/>
              <a:ext cx="781465" cy="781465"/>
            </a:xfrm>
            <a:prstGeom prst="rect">
              <a:avLst/>
            </a:prstGeom>
            <a:solidFill>
              <a:srgbClr val="1111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32610" y="2060848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6311" y="2031847"/>
              <a:ext cx="787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#111111</a:t>
              </a:r>
              <a:endParaRPr lang="ko-KR" altLang="en-US" sz="10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096370" y="2005192"/>
            <a:ext cx="787764" cy="781465"/>
            <a:chOff x="7747825" y="1764223"/>
            <a:chExt cx="787764" cy="781465"/>
          </a:xfrm>
        </p:grpSpPr>
        <p:sp>
          <p:nvSpPr>
            <p:cNvPr id="9" name="직사각형 8"/>
            <p:cNvSpPr/>
            <p:nvPr/>
          </p:nvSpPr>
          <p:spPr>
            <a:xfrm>
              <a:off x="7750975" y="1764223"/>
              <a:ext cx="781465" cy="781465"/>
            </a:xfrm>
            <a:prstGeom prst="rect">
              <a:avLst/>
            </a:prstGeom>
            <a:solidFill>
              <a:srgbClr val="9C0A1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50975" y="2060848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825" y="2031847"/>
              <a:ext cx="787764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#9c0a1f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096002" y="1501136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Color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2" y="4228744"/>
            <a:ext cx="157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Font-family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4630410"/>
            <a:ext cx="2714205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400" dirty="0"/>
              <a:t>'</a:t>
            </a:r>
            <a:r>
              <a:rPr lang="en-US" altLang="ko-KR" sz="1400" dirty="0" err="1"/>
              <a:t>NanumGothic</a:t>
            </a:r>
            <a:r>
              <a:rPr lang="en-US" altLang="ko-KR" sz="1400" dirty="0"/>
              <a:t>', '</a:t>
            </a:r>
            <a:r>
              <a:rPr lang="en-US" altLang="ko-KR" sz="1400" dirty="0" err="1"/>
              <a:t>dotum</a:t>
            </a:r>
            <a:r>
              <a:rPr lang="en-US" altLang="ko-KR" sz="1400" dirty="0"/>
              <a:t>', 'Arial</a:t>
            </a:r>
            <a:r>
              <a:rPr lang="en-US" altLang="ko-KR" sz="1400" dirty="0" smtClean="0"/>
              <a:t>',</a:t>
            </a:r>
          </a:p>
          <a:p>
            <a:pPr>
              <a:spcBef>
                <a:spcPts val="300"/>
              </a:spcBef>
            </a:pPr>
            <a:r>
              <a:rPr lang="en-US" altLang="ko-KR" sz="1400" dirty="0" smtClean="0"/>
              <a:t>'sans-serif</a:t>
            </a:r>
            <a:r>
              <a:rPr lang="en-US" altLang="ko-KR" sz="1400" dirty="0"/>
              <a:t>'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2905" y="4630410"/>
            <a:ext cx="1733231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13px ~ 20px</a:t>
            </a: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24px ~ 76px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22905" y="4228744"/>
            <a:ext cx="1278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Font-size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6132958" y="3051699"/>
            <a:ext cx="1823592" cy="26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6132957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7957618" y="2947650"/>
            <a:ext cx="0" cy="1095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9435988" y="3051699"/>
            <a:ext cx="7145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9435987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10150575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48839" y="308531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Main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8447349" y="308531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Sub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493745" y="3085312"/>
            <a:ext cx="59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23" y="909515"/>
            <a:ext cx="2236092" cy="55180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8340227" y="3051699"/>
            <a:ext cx="7145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8340226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9054814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9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9621" y="2622404"/>
            <a:ext cx="419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이미지를 강조</a:t>
            </a:r>
            <a:r>
              <a:rPr lang="ko-KR" altLang="en-US" sz="1400" spc="-40" dirty="0">
                <a:solidFill>
                  <a:schemeClr val="bg1">
                    <a:lumMod val="65000"/>
                  </a:schemeClr>
                </a:solidFill>
              </a:rPr>
              <a:t>하여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시각적 홍보 효과</a:t>
            </a:r>
            <a:r>
              <a:rPr lang="ko-KR" altLang="en-US" sz="1400" spc="-40" dirty="0">
                <a:solidFill>
                  <a:schemeClr val="bg1">
                    <a:lumMod val="65000"/>
                  </a:schemeClr>
                </a:solidFill>
              </a:rPr>
              <a:t>가 뛰어나다</a:t>
            </a:r>
            <a:r>
              <a:rPr lang="en-US" altLang="ko-KR" sz="1400" spc="-4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1400" b="1" spc="-4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01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81" y="3408498"/>
            <a:ext cx="3660826" cy="15444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18088" y="2930181"/>
            <a:ext cx="3620788" cy="30214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9621" y="2622404"/>
            <a:ext cx="563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레드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의 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#9c0a1f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컬러를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하여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브랜드의 특징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잘 나타난다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02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68" y="3491452"/>
            <a:ext cx="4221252" cy="13785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418088" y="4208015"/>
            <a:ext cx="3620788" cy="174363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18088" y="1385399"/>
            <a:ext cx="3620788" cy="166851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4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9621" y="2622404"/>
            <a:ext cx="401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사이드메뉴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를 통해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창업 정보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등에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접근이 쉽다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03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46" y="3491452"/>
            <a:ext cx="2988296" cy="137850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18088" y="3036163"/>
            <a:ext cx="3620788" cy="291549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18088" y="1385399"/>
            <a:ext cx="3620788" cy="53222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4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19621" y="1854819"/>
            <a:ext cx="401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사이드 메뉴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사진이 겹쳐서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시선이 분산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된다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01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6510" y="5229994"/>
            <a:ext cx="3603944" cy="7216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26510" y="1391142"/>
            <a:ext cx="3603944" cy="30467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31" y="3205389"/>
            <a:ext cx="2562876" cy="19598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52322" y="2493690"/>
            <a:ext cx="4223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사이드 메뉴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페이지 오른쪽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으로 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100px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밀어낸다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59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806" y="159327"/>
            <a:ext cx="1423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Content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0606" y="2349674"/>
            <a:ext cx="1858435" cy="1800120"/>
            <a:chOff x="1953333" y="1484784"/>
            <a:chExt cx="1858435" cy="1800120"/>
          </a:xfrm>
        </p:grpSpPr>
        <p:sp>
          <p:nvSpPr>
            <p:cNvPr id="5" name="TextBox 4"/>
            <p:cNvSpPr txBox="1"/>
            <p:nvPr/>
          </p:nvSpPr>
          <p:spPr>
            <a:xfrm>
              <a:off x="1961419" y="148478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6BA64"/>
                  </a:solidFill>
                  <a:ea typeface="나눔스퀘어" panose="020B0600000101010101" pitchFamily="50" charset="-127"/>
                </a:rPr>
                <a:t>01</a:t>
              </a:r>
              <a:endParaRPr lang="ko-KR" altLang="en-US" sz="2800" dirty="0">
                <a:solidFill>
                  <a:srgbClr val="16BA64"/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53333" y="1932523"/>
              <a:ext cx="1243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ea typeface="나눔스퀘어" panose="020B0600000101010101" pitchFamily="50" charset="-127"/>
                </a:rPr>
                <a:t>Introduce</a:t>
              </a:r>
              <a:endParaRPr lang="ko-KR" altLang="en-US" sz="1800" b="1" dirty="0"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6773" y="2264688"/>
              <a:ext cx="1854995" cy="1020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신전떡볶이 소개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요구사항 및 분석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사용자 분석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401311" y="2349674"/>
            <a:ext cx="1848135" cy="1474634"/>
            <a:chOff x="5470729" y="1487106"/>
            <a:chExt cx="1848135" cy="1474634"/>
          </a:xfrm>
        </p:grpSpPr>
        <p:sp>
          <p:nvSpPr>
            <p:cNvPr id="6" name="TextBox 5"/>
            <p:cNvSpPr txBox="1"/>
            <p:nvPr/>
          </p:nvSpPr>
          <p:spPr>
            <a:xfrm>
              <a:off x="5497953" y="1487106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6BA64"/>
                  </a:solidFill>
                  <a:ea typeface="나눔스퀘어" panose="020B0600000101010101" pitchFamily="50" charset="-127"/>
                </a:rPr>
                <a:t>02</a:t>
              </a:r>
              <a:endParaRPr lang="ko-KR" altLang="en-US" sz="2800" dirty="0">
                <a:solidFill>
                  <a:srgbClr val="16BA64"/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0729" y="1932523"/>
              <a:ext cx="1848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ea typeface="나눔스퀘어" panose="020B0600000101010101" pitchFamily="50" charset="-127"/>
                </a:rPr>
                <a:t>Target Analysis</a:t>
              </a:r>
              <a:endParaRPr lang="ko-KR" altLang="en-US" sz="1800" b="1" dirty="0"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31483" y="2264690"/>
              <a:ext cx="1253869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타겟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설정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페르소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나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11716" y="2349674"/>
            <a:ext cx="2371325" cy="2458041"/>
            <a:chOff x="1932565" y="3367468"/>
            <a:chExt cx="2371325" cy="2458041"/>
          </a:xfrm>
        </p:grpSpPr>
        <p:sp>
          <p:nvSpPr>
            <p:cNvPr id="7" name="TextBox 6"/>
            <p:cNvSpPr txBox="1"/>
            <p:nvPr/>
          </p:nvSpPr>
          <p:spPr>
            <a:xfrm>
              <a:off x="1956773" y="3367468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6BA64"/>
                  </a:solidFill>
                  <a:ea typeface="나눔스퀘어" panose="020B0600000101010101" pitchFamily="50" charset="-127"/>
                </a:rPr>
                <a:t>03</a:t>
              </a:r>
              <a:endParaRPr lang="ko-KR" altLang="en-US" sz="2800" dirty="0">
                <a:solidFill>
                  <a:srgbClr val="16BA64"/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32565" y="3823324"/>
              <a:ext cx="185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ea typeface="나눔스퀘어" panose="020B0600000101010101" pitchFamily="50" charset="-127"/>
                </a:rPr>
                <a:t>Bench Marking</a:t>
              </a:r>
              <a:endParaRPr lang="ko-KR" altLang="en-US" sz="1800" b="1" dirty="0"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56773" y="4158963"/>
              <a:ext cx="2347117" cy="166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자사홈페이지 분석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자사홈페이지 장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단점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타사 홈페이지 분석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타사홈페이지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장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단점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SWOT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분석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45310" y="2349674"/>
            <a:ext cx="2081147" cy="2455718"/>
            <a:chOff x="5531482" y="3369791"/>
            <a:chExt cx="2081147" cy="2455718"/>
          </a:xfrm>
        </p:grpSpPr>
        <p:sp>
          <p:nvSpPr>
            <p:cNvPr id="14" name="TextBox 13"/>
            <p:cNvSpPr txBox="1"/>
            <p:nvPr/>
          </p:nvSpPr>
          <p:spPr>
            <a:xfrm>
              <a:off x="5560336" y="3369791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6BA64"/>
                  </a:solidFill>
                  <a:ea typeface="나눔스퀘어" panose="020B0600000101010101" pitchFamily="50" charset="-127"/>
                </a:rPr>
                <a:t>04</a:t>
              </a:r>
              <a:endParaRPr lang="ko-KR" altLang="en-US" sz="2800" dirty="0">
                <a:solidFill>
                  <a:srgbClr val="16BA64"/>
                </a:solidFill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31482" y="3821001"/>
              <a:ext cx="2081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smtClean="0">
                  <a:ea typeface="나눔스퀘어" panose="020B0600000101010101" pitchFamily="50" charset="-127"/>
                </a:rPr>
                <a:t>Renewal Concept</a:t>
              </a:r>
              <a:endParaRPr lang="ko-KR" altLang="en-US" sz="1800" b="1" dirty="0"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31485" y="4158963"/>
              <a:ext cx="1792478" cy="166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구체적 구현방안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아이디어 스케치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와이어프레임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사이트맵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스토리보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드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7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19621" y="1854819"/>
            <a:ext cx="4423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페이지 모든 섹션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에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여백이 없어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서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여유가 없어 보인다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02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26510" y="5446018"/>
            <a:ext cx="3603944" cy="50563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26510" y="1391142"/>
            <a:ext cx="3603944" cy="279417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152322" y="2493690"/>
            <a:ext cx="5305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섹션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홀수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짝수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로 나눈 뒤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여백을 줘서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여유가 느껴지게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만든다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0" y="3393224"/>
            <a:ext cx="4420958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타사홈페이지 단점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88" y="1385399"/>
            <a:ext cx="3612365" cy="45662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19621" y="1854819"/>
            <a:ext cx="506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에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짙은 </a:t>
            </a: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레드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계열의 컬러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로 인해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시선이 분산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된다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1341562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03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26510" y="1391142"/>
            <a:ext cx="3603944" cy="4270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30" y="3851688"/>
            <a:ext cx="3487392" cy="6672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52322" y="2493690"/>
            <a:ext cx="4102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부분의 컬러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#555 ~ #999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컬러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바꾼다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317430" y="2259533"/>
            <a:ext cx="379734" cy="127007"/>
            <a:chOff x="7656048" y="2163225"/>
            <a:chExt cx="379734" cy="127007"/>
          </a:xfrm>
        </p:grpSpPr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7656048" y="2163225"/>
              <a:ext cx="193479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8107" y="2163225"/>
              <a:ext cx="197675" cy="127007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85" y="1341564"/>
            <a:ext cx="3679042" cy="4176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2535" y="279521"/>
            <a:ext cx="1102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SWOT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114" y="1772816"/>
            <a:ext cx="123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053863">
                      <a:alpha val="0"/>
                    </a:srgbClr>
                  </a:solidFill>
                </a:ln>
                <a:solidFill>
                  <a:schemeClr val="accent1"/>
                </a:solidFill>
              </a:rPr>
              <a:t>Strengths</a:t>
            </a:r>
            <a:endParaRPr lang="ko-KR" altLang="en-US" sz="1600" b="1" dirty="0">
              <a:ln>
                <a:solidFill>
                  <a:srgbClr val="053863">
                    <a:alpha val="0"/>
                  </a:srgb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6076" y="4437112"/>
            <a:ext cx="955813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46546B">
                      <a:alpha val="0"/>
                    </a:srgbClr>
                  </a:solidFill>
                </a:ln>
                <a:solidFill>
                  <a:srgbClr val="46546B"/>
                </a:solidFill>
              </a:defRPr>
            </a:lvl1pPr>
          </a:lstStyle>
          <a:p>
            <a:r>
              <a:rPr lang="en-US" altLang="ko-KR" b="1" dirty="0" err="1">
                <a:ln>
                  <a:solidFill>
                    <a:srgbClr val="053863">
                      <a:alpha val="0"/>
                    </a:srgbClr>
                  </a:solidFill>
                </a:ln>
                <a:solidFill>
                  <a:schemeClr val="accent1"/>
                </a:solidFill>
              </a:rPr>
              <a:t>Theats</a:t>
            </a:r>
            <a:endParaRPr lang="ko-KR" altLang="en-US" b="1" dirty="0">
              <a:ln>
                <a:solidFill>
                  <a:srgbClr val="053863">
                    <a:alpha val="0"/>
                  </a:srgb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6076" y="2204864"/>
            <a:ext cx="1435422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46546B">
                      <a:alpha val="0"/>
                    </a:srgbClr>
                  </a:solidFill>
                </a:ln>
                <a:solidFill>
                  <a:srgbClr val="46546B"/>
                </a:solidFill>
              </a:defRPr>
            </a:lvl1pPr>
          </a:lstStyle>
          <a:p>
            <a:r>
              <a:rPr lang="en-US" altLang="ko-KR" b="1" dirty="0">
                <a:ln>
                  <a:solidFill>
                    <a:srgbClr val="053863">
                      <a:alpha val="0"/>
                    </a:srgbClr>
                  </a:solidFill>
                </a:ln>
                <a:solidFill>
                  <a:schemeClr val="accent1"/>
                </a:solidFill>
              </a:rPr>
              <a:t>Weaknesses</a:t>
            </a:r>
            <a:endParaRPr lang="ko-KR" altLang="en-US" b="1" dirty="0">
              <a:ln>
                <a:solidFill>
                  <a:srgbClr val="053863">
                    <a:alpha val="0"/>
                  </a:srgb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114" y="3827234"/>
            <a:ext cx="1435422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46546B">
                      <a:alpha val="0"/>
                    </a:srgbClr>
                  </a:solidFill>
                </a:ln>
                <a:solidFill>
                  <a:srgbClr val="46546B"/>
                </a:solidFill>
              </a:defRPr>
            </a:lvl1pPr>
          </a:lstStyle>
          <a:p>
            <a:r>
              <a:rPr lang="en-US" altLang="ko-KR" b="1" dirty="0" err="1" smtClean="0">
                <a:ln>
                  <a:solidFill>
                    <a:srgbClr val="053863">
                      <a:alpha val="0"/>
                    </a:srgbClr>
                  </a:solidFill>
                </a:ln>
                <a:solidFill>
                  <a:schemeClr val="accent1"/>
                </a:solidFill>
              </a:rPr>
              <a:t>Opportunitie</a:t>
            </a:r>
            <a:endParaRPr lang="ko-KR" altLang="en-US" b="1" dirty="0">
              <a:ln>
                <a:solidFill>
                  <a:srgbClr val="053863">
                    <a:alpha val="0"/>
                  </a:srgb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114" y="2132226"/>
            <a:ext cx="2983509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300"/>
              </a:spcBef>
              <a:defRPr sz="1200" spc="-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z="1400" spc="-40" dirty="0"/>
              <a:t>친근한 이미지의 연예인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들을 통해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400" spc="-40" dirty="0"/>
              <a:t>브랜드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400" spc="-40" dirty="0"/>
              <a:t>효과적으로 홍보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하고 있다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114" y="4210779"/>
            <a:ext cx="3042179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300"/>
              </a:spcBef>
              <a:defRPr sz="1200" spc="-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z="1400" spc="-40" dirty="0"/>
              <a:t>신전떡볶이 메뉴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등에 </a:t>
            </a:r>
            <a:r>
              <a:rPr lang="ko-KR" altLang="en-US" sz="1400" spc="-40" dirty="0"/>
              <a:t>관심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을 갖고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400" spc="-40" dirty="0"/>
              <a:t>검색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을 통해 방문하는 </a:t>
            </a:r>
            <a:r>
              <a:rPr lang="ko-KR" altLang="en-US" sz="1400" spc="-40" dirty="0"/>
              <a:t>방문자가 많다</a:t>
            </a:r>
            <a:r>
              <a:rPr lang="en-US" altLang="ko-KR" sz="1400" spc="-40" dirty="0"/>
              <a:t>.</a:t>
            </a:r>
            <a:endParaRPr lang="ko-KR" altLang="en-US" sz="1400" spc="-40" dirty="0"/>
          </a:p>
        </p:txBody>
      </p:sp>
      <p:sp>
        <p:nvSpPr>
          <p:cNvPr id="11" name="TextBox 10"/>
          <p:cNvSpPr txBox="1"/>
          <p:nvPr/>
        </p:nvSpPr>
        <p:spPr>
          <a:xfrm>
            <a:off x="8476076" y="2527141"/>
            <a:ext cx="323838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300"/>
              </a:spcBef>
              <a:defRPr sz="1200" spc="-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GNB </a:t>
            </a:r>
            <a:r>
              <a:rPr lang="ko-KR" altLang="en-US" sz="1400" spc="-40" dirty="0"/>
              <a:t>서브 메뉴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의 </a:t>
            </a:r>
            <a:r>
              <a:rPr lang="ko-KR" altLang="en-US" sz="1400" spc="-40" dirty="0"/>
              <a:t>폰트 사이즈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가 </a:t>
            </a:r>
            <a:r>
              <a:rPr lang="ko-KR" altLang="en-US" sz="1400" spc="-40" dirty="0"/>
              <a:t>작아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서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400" spc="-40" dirty="0" err="1"/>
              <a:t>가독성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</a:rPr>
              <a:t>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40" dirty="0"/>
              <a:t>떨어진다</a:t>
            </a:r>
            <a:r>
              <a:rPr lang="en-US" altLang="ko-KR" sz="1400" spc="-40" dirty="0"/>
              <a:t>.</a:t>
            </a:r>
            <a:endParaRPr lang="ko-KR" altLang="en-US" sz="1400" spc="-40" dirty="0"/>
          </a:p>
        </p:txBody>
      </p:sp>
      <p:sp>
        <p:nvSpPr>
          <p:cNvPr id="12" name="TextBox 11"/>
          <p:cNvSpPr txBox="1"/>
          <p:nvPr/>
        </p:nvSpPr>
        <p:spPr>
          <a:xfrm>
            <a:off x="8476076" y="4790360"/>
            <a:ext cx="2776722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spcBef>
                <a:spcPts val="300"/>
              </a:spcBef>
              <a:defRPr sz="1200" spc="-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z="1400" spc="-40" dirty="0"/>
              <a:t>메인 페이지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가 아닌 </a:t>
            </a:r>
            <a:r>
              <a:rPr lang="ko-KR" altLang="en-US" sz="1400" spc="-40" dirty="0"/>
              <a:t>서브페이지의</a:t>
            </a:r>
            <a:endParaRPr lang="en-US" altLang="ko-KR" sz="1400" spc="-40" dirty="0"/>
          </a:p>
          <a:p>
            <a:r>
              <a:rPr lang="ko-KR" altLang="en-US" sz="1400" spc="-40" dirty="0"/>
              <a:t>느낌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이 </a:t>
            </a:r>
            <a:r>
              <a:rPr lang="ko-KR" altLang="en-US" sz="1400" spc="-40" dirty="0"/>
              <a:t>강하다</a:t>
            </a:r>
            <a:r>
              <a:rPr lang="en-US" altLang="ko-KR" sz="1400" spc="-40" dirty="0"/>
              <a:t>.</a:t>
            </a:r>
            <a:endParaRPr lang="ko-KR" altLang="en-US" sz="1400" spc="-40" dirty="0"/>
          </a:p>
        </p:txBody>
      </p:sp>
    </p:spTree>
    <p:extLst>
      <p:ext uri="{BB962C8B-B14F-4D97-AF65-F5344CB8AC3E}">
        <p14:creationId xmlns:p14="http://schemas.microsoft.com/office/powerpoint/2010/main" val="33569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9409573" y="2019140"/>
            <a:ext cx="781468" cy="781465"/>
            <a:chOff x="6742861" y="1764224"/>
            <a:chExt cx="781468" cy="781465"/>
          </a:xfrm>
        </p:grpSpPr>
        <p:sp>
          <p:nvSpPr>
            <p:cNvPr id="53" name="직사각형 52"/>
            <p:cNvSpPr/>
            <p:nvPr/>
          </p:nvSpPr>
          <p:spPr>
            <a:xfrm>
              <a:off x="6742863" y="1764224"/>
              <a:ext cx="781465" cy="781465"/>
            </a:xfrm>
            <a:prstGeom prst="rect">
              <a:avLst/>
            </a:prstGeom>
            <a:solidFill>
              <a:srgbClr val="DE312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742863" y="206084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742861" y="2031847"/>
              <a:ext cx="781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#de3129</a:t>
              </a:r>
              <a:endParaRPr lang="ko-KR" altLang="en-US" sz="100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302626" y="2005193"/>
            <a:ext cx="781468" cy="781465"/>
            <a:chOff x="6742861" y="1764224"/>
            <a:chExt cx="781468" cy="781465"/>
          </a:xfrm>
        </p:grpSpPr>
        <p:sp>
          <p:nvSpPr>
            <p:cNvPr id="57" name="직사각형 56"/>
            <p:cNvSpPr/>
            <p:nvPr/>
          </p:nvSpPr>
          <p:spPr>
            <a:xfrm>
              <a:off x="6742863" y="1764224"/>
              <a:ext cx="781465" cy="781465"/>
            </a:xfrm>
            <a:prstGeom prst="rect">
              <a:avLst/>
            </a:prstGeom>
            <a:solidFill>
              <a:srgbClr val="00945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742863" y="206084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42861" y="2031847"/>
              <a:ext cx="781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#009457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6952" y="27952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구체적 구현방안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168307"/>
            <a:ext cx="4813374" cy="452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 rot="19537437">
            <a:off x="812286" y="2445042"/>
            <a:ext cx="13681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7198430" y="2019144"/>
            <a:ext cx="787764" cy="781465"/>
            <a:chOff x="9113244" y="1778175"/>
            <a:chExt cx="787764" cy="781465"/>
          </a:xfrm>
        </p:grpSpPr>
        <p:sp>
          <p:nvSpPr>
            <p:cNvPr id="20" name="직사각형 19"/>
            <p:cNvSpPr/>
            <p:nvPr/>
          </p:nvSpPr>
          <p:spPr>
            <a:xfrm>
              <a:off x="9119542" y="1778175"/>
              <a:ext cx="781465" cy="781465"/>
            </a:xfrm>
            <a:prstGeom prst="rect">
              <a:avLst/>
            </a:prstGeom>
            <a:solidFill>
              <a:srgbClr val="F9F6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119543" y="207479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13244" y="2045798"/>
              <a:ext cx="787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#f9f6f0</a:t>
              </a:r>
              <a:endParaRPr lang="ko-KR" altLang="en-US" sz="10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096370" y="2005192"/>
            <a:ext cx="787764" cy="781465"/>
            <a:chOff x="7747825" y="1764223"/>
            <a:chExt cx="787764" cy="781465"/>
          </a:xfrm>
        </p:grpSpPr>
        <p:sp>
          <p:nvSpPr>
            <p:cNvPr id="32" name="직사각형 31"/>
            <p:cNvSpPr/>
            <p:nvPr/>
          </p:nvSpPr>
          <p:spPr>
            <a:xfrm>
              <a:off x="7750975" y="1764223"/>
              <a:ext cx="781465" cy="781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750975" y="2060848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47825" y="2031847"/>
              <a:ext cx="787764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</a:t>
              </a:r>
              <a:r>
                <a:rPr lang="en-US" altLang="ko-KR" sz="1000" dirty="0" err="1" smtClean="0"/>
                <a:t>ffffff</a:t>
              </a:r>
              <a:endParaRPr lang="ko-KR" altLang="en-US" sz="10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96002" y="1501136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Color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6002" y="4221882"/>
            <a:ext cx="157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Font-family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6000" y="4639942"/>
            <a:ext cx="181812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Regular</a:t>
            </a:r>
          </a:p>
          <a:p>
            <a:pPr>
              <a:spcBef>
                <a:spcPts val="300"/>
              </a:spcBef>
            </a:pP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ExtraBold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22905" y="4639942"/>
            <a:ext cx="1733231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14px ~ 20px</a:t>
            </a: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22px ~ 46px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22905" y="4238276"/>
            <a:ext cx="1278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Font-size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6132958" y="3051699"/>
            <a:ext cx="7145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6132957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6847545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48140921-655A-428A-B7AC-B866DC882FB5}"/>
              </a:ext>
            </a:extLst>
          </p:cNvPr>
          <p:cNvCxnSpPr>
            <a:cxnSpLocks/>
          </p:cNvCxnSpPr>
          <p:nvPr/>
        </p:nvCxnSpPr>
        <p:spPr>
          <a:xfrm>
            <a:off x="7250686" y="3056329"/>
            <a:ext cx="6931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461CB0F3-3C37-45A5-A7B7-A551134B9568}"/>
              </a:ext>
            </a:extLst>
          </p:cNvPr>
          <p:cNvCxnSpPr/>
          <p:nvPr/>
        </p:nvCxnSpPr>
        <p:spPr>
          <a:xfrm flipV="1">
            <a:off x="7250685" y="294910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31A2E98F-DE52-4841-8A3F-8F8E4180F9FB}"/>
              </a:ext>
            </a:extLst>
          </p:cNvPr>
          <p:cNvCxnSpPr/>
          <p:nvPr/>
        </p:nvCxnSpPr>
        <p:spPr>
          <a:xfrm flipV="1">
            <a:off x="7943850" y="2946790"/>
            <a:ext cx="0" cy="1095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8356903" y="3051699"/>
            <a:ext cx="18023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8356903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10159290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94337" y="308531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Main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7350245" y="3085312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Sub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958558" y="3085312"/>
            <a:ext cx="59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60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01. </a:t>
            </a:r>
            <a:r>
              <a:rPr lang="ko-KR" altLang="en-US" spc="-40" dirty="0"/>
              <a:t>폰트 사이즈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en-US" altLang="ko-KR" spc="-40" dirty="0"/>
              <a:t>14px </a:t>
            </a:r>
            <a:r>
              <a:rPr lang="ko-KR" altLang="en-US" spc="-40" dirty="0"/>
              <a:t>이상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으로 </a:t>
            </a:r>
            <a:r>
              <a:rPr lang="ko-KR" altLang="en-US" spc="-40" dirty="0" smtClean="0"/>
              <a:t>사용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하여</a:t>
            </a:r>
            <a:r>
              <a:rPr lang="ko-KR" altLang="en-US" spc="-40" dirty="0" smtClean="0"/>
              <a:t> </a:t>
            </a:r>
            <a:r>
              <a:rPr lang="ko-KR" altLang="en-US" spc="-40" dirty="0" err="1" smtClean="0"/>
              <a:t>가독성을</a:t>
            </a:r>
            <a:r>
              <a:rPr lang="ko-KR" altLang="en-US" spc="-40" dirty="0" smtClean="0"/>
              <a:t> 높인다</a:t>
            </a:r>
            <a:r>
              <a:rPr lang="en-US" altLang="ko-KR" spc="-40" dirty="0" smtClean="0"/>
              <a:t>.</a:t>
            </a:r>
            <a:endParaRPr lang="ko-KR" altLang="en-US" spc="-4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02. </a:t>
            </a:r>
            <a:r>
              <a:rPr lang="ko-KR" altLang="en-US" spc="-40" dirty="0" err="1"/>
              <a:t>빅비주얼</a:t>
            </a:r>
            <a:r>
              <a:rPr lang="ko-KR" altLang="en-US" spc="-40" dirty="0" err="1" smtClean="0">
                <a:solidFill>
                  <a:schemeClr val="bg1">
                    <a:lumMod val="65000"/>
                  </a:schemeClr>
                </a:solidFill>
              </a:rPr>
              <a:t>에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/>
              <a:t>이미지를 추가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하여 </a:t>
            </a:r>
            <a:r>
              <a:rPr lang="ko-KR" altLang="en-US" spc="-40" dirty="0"/>
              <a:t>이벤트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pc="-40" dirty="0" err="1"/>
              <a:t>신메뉴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등 </a:t>
            </a:r>
            <a:r>
              <a:rPr lang="ko-KR" altLang="en-US" spc="-40" dirty="0"/>
              <a:t>중요한 정보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들을 </a:t>
            </a:r>
            <a:r>
              <a:rPr lang="ko-KR" altLang="en-US" spc="-40" dirty="0"/>
              <a:t>효과적으로 홍보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한다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03. </a:t>
            </a:r>
            <a:r>
              <a:rPr lang="en-US" altLang="ko-KR" spc="-40" dirty="0"/>
              <a:t>Footer </a:t>
            </a:r>
            <a:r>
              <a:rPr lang="ko-KR" altLang="en-US" spc="-40" dirty="0"/>
              <a:t>배경색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en-US" altLang="ko-KR" spc="-40" dirty="0"/>
              <a:t>#333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으로 바꾸고 </a:t>
            </a:r>
            <a:r>
              <a:rPr lang="ko-KR" altLang="en-US" spc="-40" dirty="0"/>
              <a:t>로고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ko-KR" altLang="en-US" spc="-40" dirty="0" smtClean="0"/>
              <a:t>폰트 색상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en-US" altLang="ko-KR" spc="-40" dirty="0"/>
              <a:t>#555 ~ #999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ko-KR" altLang="en-US" spc="-40" dirty="0"/>
              <a:t>조정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한다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04. </a:t>
            </a:r>
            <a:r>
              <a:rPr lang="ko-KR" altLang="en-US" spc="-40" dirty="0"/>
              <a:t>창업 </a:t>
            </a:r>
            <a:r>
              <a:rPr lang="ko-KR" altLang="en-US" spc="-40" dirty="0" smtClean="0"/>
              <a:t>정보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등을 </a:t>
            </a:r>
            <a:r>
              <a:rPr lang="ko-KR" altLang="en-US" spc="-40" dirty="0"/>
              <a:t>사이드 </a:t>
            </a:r>
            <a:r>
              <a:rPr lang="ko-KR" altLang="en-US" spc="-40"/>
              <a:t>메뉴</a:t>
            </a:r>
            <a:r>
              <a:rPr lang="ko-KR" altLang="en-US" spc="-40" smtClean="0">
                <a:solidFill>
                  <a:schemeClr val="bg1">
                    <a:lumMod val="65000"/>
                  </a:schemeClr>
                </a:solidFill>
              </a:rPr>
              <a:t>로 만들어서 </a:t>
            </a:r>
            <a:r>
              <a:rPr lang="ko-KR" altLang="en-US" spc="-40" dirty="0" smtClean="0"/>
              <a:t>쉽게 </a:t>
            </a:r>
            <a:r>
              <a:rPr lang="ko-KR" altLang="en-US" spc="-40" dirty="0"/>
              <a:t>접근할 수 있도록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만든다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05. </a:t>
            </a:r>
            <a:r>
              <a:rPr lang="ko-KR" altLang="en-US" spc="-40" dirty="0"/>
              <a:t>포인트 컬러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ko-KR" altLang="en-US" spc="-40" dirty="0" err="1"/>
              <a:t>레드</a:t>
            </a:r>
            <a:r>
              <a:rPr lang="ko-KR" altLang="en-US" spc="-40" dirty="0"/>
              <a:t> 계열의 </a:t>
            </a:r>
            <a:r>
              <a:rPr lang="en-US" altLang="ko-KR" spc="-40" dirty="0"/>
              <a:t>#e60012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pc="-40" dirty="0"/>
              <a:t>추가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하여 </a:t>
            </a:r>
            <a:r>
              <a:rPr lang="ko-KR" altLang="en-US" spc="-40" dirty="0"/>
              <a:t>떡볶이를 떠올리면서 식욕을 자극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한다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5"/>
          </p:nvPr>
        </p:nvSpPr>
        <p:spPr>
          <a:xfrm>
            <a:off x="755576" y="4898916"/>
            <a:ext cx="10668222" cy="288925"/>
          </a:xfrm>
        </p:spPr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06. </a:t>
            </a:r>
            <a:r>
              <a:rPr lang="ko-KR" altLang="en-US" spc="-40" dirty="0" err="1" smtClean="0">
                <a:solidFill>
                  <a:schemeClr val="bg1">
                    <a:lumMod val="65000"/>
                  </a:schemeClr>
                </a:solidFill>
              </a:rPr>
              <a:t>메인페이지에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/>
              <a:t>신전떡볶이를 소개하는 요소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들을 </a:t>
            </a:r>
            <a:r>
              <a:rPr lang="ko-KR" altLang="en-US" spc="-40" dirty="0"/>
              <a:t>서브페이지로 이동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시키고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그 자리에 </a:t>
            </a:r>
            <a:r>
              <a:rPr lang="ko-KR" altLang="en-US" spc="-40" dirty="0"/>
              <a:t>매장 찾기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pc="-40" dirty="0" err="1"/>
              <a:t>신메뉴</a:t>
            </a:r>
            <a:r>
              <a:rPr lang="ko-KR" altLang="en-US" spc="-40" dirty="0"/>
              <a:t> 소개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 err="1" smtClean="0">
                <a:solidFill>
                  <a:schemeClr val="bg1">
                    <a:lumMod val="65000"/>
                  </a:schemeClr>
                </a:solidFill>
              </a:rPr>
              <a:t>컨텐츠를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/>
              <a:t>추가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한다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6952" y="27952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구체적 구현방안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pc="-40" dirty="0" smtClean="0">
                <a:solidFill>
                  <a:srgbClr val="009457"/>
                </a:solidFill>
              </a:rPr>
              <a:t>07. </a:t>
            </a:r>
            <a:r>
              <a:rPr lang="ko-KR" altLang="en-US" spc="-40" dirty="0"/>
              <a:t>이미지로 되어있는 서브페이지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pc="-40" dirty="0"/>
              <a:t>코딩을 통해 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필요 이미지만을 남기고 </a:t>
            </a:r>
            <a:r>
              <a:rPr lang="ko-KR" altLang="en-US" spc="-40" dirty="0" err="1"/>
              <a:t>시맨틱하게</a:t>
            </a:r>
            <a:r>
              <a:rPr lang="ko-KR" altLang="en-US" spc="-40" dirty="0"/>
              <a:t> 바꾼다</a:t>
            </a:r>
            <a:r>
              <a:rPr lang="en-US" altLang="ko-KR" spc="-40" dirty="0"/>
              <a:t>.</a:t>
            </a:r>
            <a:endParaRPr lang="ko-KR" altLang="en-US" spc="-40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08. </a:t>
            </a:r>
            <a:r>
              <a:rPr lang="ko-KR" altLang="en-US" spc="-40" dirty="0" err="1" smtClean="0"/>
              <a:t>컨텐츠에</a:t>
            </a:r>
            <a:r>
              <a:rPr lang="ko-KR" altLang="en-US" spc="-40" dirty="0" smtClean="0"/>
              <a:t> 마우스 </a:t>
            </a:r>
            <a:r>
              <a:rPr lang="ko-KR" altLang="en-US" spc="-40" dirty="0" err="1"/>
              <a:t>호버</a:t>
            </a:r>
            <a:r>
              <a:rPr lang="ko-KR" altLang="en-US" spc="-40" dirty="0"/>
              <a:t> 효과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를 넣어서 </a:t>
            </a:r>
            <a:r>
              <a:rPr lang="ko-KR" altLang="en-US" spc="-40" dirty="0" err="1"/>
              <a:t>웹페이지에</a:t>
            </a:r>
            <a:r>
              <a:rPr lang="ko-KR" altLang="en-US" spc="-40" dirty="0"/>
              <a:t> 생동감을 준다</a:t>
            </a:r>
            <a:r>
              <a:rPr lang="en-US" altLang="ko-KR" spc="-40" dirty="0"/>
              <a:t>.</a:t>
            </a:r>
            <a:r>
              <a:rPr lang="en-US" altLang="ko-KR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09. </a:t>
            </a:r>
            <a:r>
              <a:rPr lang="ko-KR" altLang="en-US" spc="-40" dirty="0" smtClean="0"/>
              <a:t>헤더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ko-KR" altLang="en-US" spc="-40" dirty="0" err="1"/>
              <a:t>빅비주얼을</a:t>
            </a:r>
            <a:r>
              <a:rPr lang="ko-KR" altLang="en-US" spc="-40" dirty="0"/>
              <a:t> 겹치게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만들고 </a:t>
            </a:r>
            <a:r>
              <a:rPr lang="ko-KR" altLang="en-US" spc="-40" dirty="0"/>
              <a:t>헤더 배경색을 반투명하게 바꿔서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 err="1" smtClean="0">
                <a:solidFill>
                  <a:schemeClr val="bg1">
                    <a:lumMod val="65000"/>
                  </a:schemeClr>
                </a:solidFill>
              </a:rPr>
              <a:t>빅비주얼을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통한 </a:t>
            </a:r>
            <a:r>
              <a:rPr lang="ko-KR" altLang="en-US" spc="-40" dirty="0"/>
              <a:t>시각적 효과를 높인다</a:t>
            </a:r>
            <a:r>
              <a:rPr lang="en-US" altLang="ko-KR" spc="-40" dirty="0"/>
              <a:t>.</a:t>
            </a:r>
            <a:endParaRPr lang="ko-KR" altLang="en-US" spc="-40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pc="-40" dirty="0">
                <a:solidFill>
                  <a:srgbClr val="009457"/>
                </a:solidFill>
              </a:rPr>
              <a:t>10. </a:t>
            </a:r>
            <a:r>
              <a:rPr lang="ko-KR" altLang="en-US" spc="-40" dirty="0" smtClean="0"/>
              <a:t>매장 찾기 </a:t>
            </a:r>
            <a:r>
              <a:rPr lang="ko-KR" altLang="en-US" spc="-40" dirty="0" err="1" smtClean="0"/>
              <a:t>컨텐츠</a:t>
            </a:r>
            <a:r>
              <a:rPr lang="ko-KR" altLang="en-US" spc="-40" dirty="0" err="1" smtClean="0">
                <a:solidFill>
                  <a:schemeClr val="bg1">
                    <a:lumMod val="65000"/>
                  </a:schemeClr>
                </a:solidFill>
              </a:rPr>
              <a:t>에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pc="-40" dirty="0"/>
              <a:t>매장 관련 이미지를 </a:t>
            </a:r>
            <a:r>
              <a:rPr lang="ko-KR" altLang="en-US" spc="-40" dirty="0" smtClean="0"/>
              <a:t>추가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하여 </a:t>
            </a:r>
            <a:r>
              <a:rPr lang="ko-KR" altLang="en-US" spc="-40" dirty="0" smtClean="0"/>
              <a:t>매장</a:t>
            </a:r>
            <a:r>
              <a:rPr lang="ko-KR" altLang="en-US" spc="-40" dirty="0" smtClean="0">
                <a:solidFill>
                  <a:schemeClr val="bg1">
                    <a:lumMod val="65000"/>
                  </a:schemeClr>
                </a:solidFill>
              </a:rPr>
              <a:t>을 </a:t>
            </a:r>
            <a:r>
              <a:rPr lang="ko-KR" altLang="en-US" spc="-40" dirty="0"/>
              <a:t>쉽게 떠올리게 만든다</a:t>
            </a:r>
            <a:r>
              <a:rPr lang="en-US" altLang="ko-KR" spc="-40" dirty="0"/>
              <a:t>.</a:t>
            </a:r>
            <a:endParaRPr lang="ko-KR" altLang="en-US" spc="-40" dirty="0"/>
          </a:p>
        </p:txBody>
      </p:sp>
      <p:sp>
        <p:nvSpPr>
          <p:cNvPr id="12" name="TextBox 11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6952" y="27952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구체적 구현방안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2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38555" y="1124744"/>
            <a:ext cx="3698844" cy="5221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51" y="1193053"/>
            <a:ext cx="3644450" cy="5085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5731" y="359914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b="1" dirty="0" smtClean="0"/>
              <a:t>Main 1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6638860" y="1124744"/>
            <a:ext cx="3698844" cy="5221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75" y="1136487"/>
            <a:ext cx="3611813" cy="5198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26791" y="359914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b="1" dirty="0" smtClean="0"/>
              <a:t>Main 2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6952" y="27952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아이디어 스케치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4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04668" y="1124744"/>
            <a:ext cx="4337568" cy="5221898"/>
            <a:chOff x="739418" y="1124744"/>
            <a:chExt cx="4337568" cy="5221898"/>
          </a:xfrm>
        </p:grpSpPr>
        <p:sp>
          <p:nvSpPr>
            <p:cNvPr id="6" name="직사각형 5"/>
            <p:cNvSpPr/>
            <p:nvPr/>
          </p:nvSpPr>
          <p:spPr>
            <a:xfrm>
              <a:off x="739418" y="1124744"/>
              <a:ext cx="3698844" cy="522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14" y="1250840"/>
              <a:ext cx="3644450" cy="496970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0116" y="359914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400" b="1" dirty="0" smtClean="0"/>
                <a:t>Sub</a:t>
              </a:r>
              <a:endParaRPr lang="ko-KR" altLang="en-US" sz="1400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6952" y="27952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아이디어 스케치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8555" y="1124744"/>
            <a:ext cx="3698844" cy="5221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51" y="1538209"/>
            <a:ext cx="3644450" cy="40914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5731" y="359914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b="1" dirty="0" smtClean="0"/>
              <a:t>Main 1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6638860" y="1124744"/>
            <a:ext cx="3698844" cy="5221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1211741"/>
            <a:ext cx="3490006" cy="504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26791" y="359914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b="1" dirty="0" smtClean="0"/>
              <a:t>Main 2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6952" y="27952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와이어 프레임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5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04668" y="1124744"/>
            <a:ext cx="3698844" cy="5221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3" y="1250840"/>
            <a:ext cx="3139090" cy="4969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5366" y="3599147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b="1" dirty="0" smtClean="0"/>
              <a:t>Sub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6952" y="27952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와이어 프레임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4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2137447"/>
            <a:ext cx="3725974" cy="1270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62" y="3400632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smtClean="0">
                <a:solidFill>
                  <a:srgbClr val="16A064"/>
                </a:solidFill>
              </a:rPr>
              <a:t>매운 떡볶이를 좋아하는 </a:t>
            </a:r>
            <a:r>
              <a:rPr lang="en-US" altLang="ko-KR" sz="1800" b="1" dirty="0" smtClean="0">
                <a:solidFill>
                  <a:srgbClr val="16A064"/>
                </a:solidFill>
              </a:rPr>
              <a:t>VIP </a:t>
            </a:r>
            <a:r>
              <a:rPr lang="ko-KR" altLang="en-US" sz="1800" b="1" dirty="0" smtClean="0">
                <a:solidFill>
                  <a:srgbClr val="16A064"/>
                </a:solidFill>
              </a:rPr>
              <a:t>공간</a:t>
            </a:r>
            <a:endParaRPr lang="ko-KR" altLang="en-US" sz="1800" b="1" dirty="0">
              <a:solidFill>
                <a:srgbClr val="16A064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6043" y="3441282"/>
            <a:ext cx="45719" cy="288032"/>
          </a:xfrm>
          <a:prstGeom prst="rect">
            <a:avLst/>
          </a:prstGeom>
          <a:solidFill>
            <a:srgbClr val="16A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401895" y="1629594"/>
            <a:ext cx="5805879" cy="380228"/>
            <a:chOff x="5401895" y="1757219"/>
            <a:chExt cx="5805879" cy="380228"/>
          </a:xfrm>
        </p:grpSpPr>
        <p:sp>
          <p:nvSpPr>
            <p:cNvPr id="13" name="직사각형 12"/>
            <p:cNvSpPr/>
            <p:nvPr/>
          </p:nvSpPr>
          <p:spPr>
            <a:xfrm>
              <a:off x="6815286" y="1757219"/>
              <a:ext cx="4392488" cy="380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떡볶이 </a:t>
              </a:r>
              <a:r>
                <a:rPr lang="ko-KR" altLang="en-US" sz="1400" spc="-4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프렌차이즈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최초 </a:t>
              </a:r>
              <a:r>
                <a:rPr lang="ko-KR" altLang="en-US" sz="1400" spc="-40" dirty="0">
                  <a:solidFill>
                    <a:schemeClr val="bg1">
                      <a:lumMod val="65000"/>
                    </a:schemeClr>
                  </a:solidFill>
                </a:rPr>
                <a:t>떡볶이 양념 </a:t>
              </a:r>
              <a:r>
                <a:rPr lang="en-US" altLang="ko-KR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HACCP 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인증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401895" y="1757219"/>
              <a:ext cx="1053352" cy="380228"/>
            </a:xfrm>
            <a:prstGeom prst="roundRect">
              <a:avLst>
                <a:gd name="adj" fmla="val 50000"/>
              </a:avLst>
            </a:prstGeom>
            <a:solidFill>
              <a:srgbClr val="16BA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2016</a:t>
              </a:r>
              <a:endParaRPr lang="ko-KR" altLang="en-US" sz="14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401894" y="3518193"/>
            <a:ext cx="5805879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3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4384" y="3792577"/>
            <a:ext cx="4920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건전한 떡볶이 문화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를 만들어가는 </a:t>
            </a:r>
            <a:r>
              <a:rPr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</a:t>
            </a:r>
            <a:r>
              <a:rPr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＇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역사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신전떡볶이를 사랑해주시는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고객에 대한 감사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본사와 가맹점주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와의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상생 문화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실천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하겠다는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다짐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우리는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꿈을 심고</a:t>
            </a:r>
            <a:r>
              <a:rPr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새로운 문화</a:t>
            </a:r>
            <a:r>
              <a:rPr lang="ko-KR" altLang="en-US" sz="1600" spc="-40" dirty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600" spc="-40" dirty="0" smtClean="0">
                <a:solidFill>
                  <a:schemeClr val="bg1">
                    <a:lumMod val="65000"/>
                  </a:schemeClr>
                </a:solidFill>
              </a:rPr>
              <a:t>만들어갑니다</a:t>
            </a:r>
            <a:r>
              <a:rPr lang="en-US" altLang="ko-KR" sz="16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600" spc="-4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401895" y="2121009"/>
            <a:ext cx="5805879" cy="380228"/>
            <a:chOff x="5401895" y="2232978"/>
            <a:chExt cx="5805879" cy="3802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401895" y="2232978"/>
              <a:ext cx="1053352" cy="380228"/>
            </a:xfrm>
            <a:prstGeom prst="roundRect">
              <a:avLst>
                <a:gd name="adj" fmla="val 50000"/>
              </a:avLst>
            </a:prstGeom>
            <a:solidFill>
              <a:srgbClr val="16BA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2017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15286" y="2232978"/>
              <a:ext cx="4392488" cy="380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정보공개서 기준 </a:t>
              </a:r>
              <a:r>
                <a:rPr lang="ko-KR" altLang="en-US" sz="1400" spc="-40" dirty="0">
                  <a:solidFill>
                    <a:schemeClr val="bg1">
                      <a:lumMod val="65000"/>
                    </a:schemeClr>
                  </a:solidFill>
                </a:rPr>
                <a:t>떡볶이 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가맹점 수 </a:t>
              </a:r>
              <a:r>
                <a:rPr lang="en-US" altLang="ko-KR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위</a:t>
              </a:r>
              <a:r>
                <a:rPr lang="en-US" altLang="ko-KR" sz="1400" spc="-40" dirty="0">
                  <a:solidFill>
                    <a:schemeClr val="bg1">
                      <a:lumMod val="65000"/>
                    </a:schemeClr>
                  </a:solidFill>
                </a:rPr>
                <a:t>(553</a:t>
              </a:r>
              <a:r>
                <a:rPr lang="ko-KR" altLang="en-US" sz="1400" spc="-40" dirty="0">
                  <a:solidFill>
                    <a:schemeClr val="bg1">
                      <a:lumMod val="65000"/>
                    </a:schemeClr>
                  </a:solidFill>
                </a:rPr>
                <a:t>개</a:t>
              </a:r>
              <a:r>
                <a:rPr lang="en-US" altLang="ko-KR" sz="1400" spc="-4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  <a:endParaRPr lang="ko-KR" altLang="en-US" sz="1400" spc="-4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01895" y="2612424"/>
            <a:ext cx="5805879" cy="380228"/>
            <a:chOff x="5401895" y="2740049"/>
            <a:chExt cx="5805879" cy="38022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401895" y="2740049"/>
              <a:ext cx="1053352" cy="380228"/>
            </a:xfrm>
            <a:prstGeom prst="roundRect">
              <a:avLst>
                <a:gd name="adj" fmla="val 50000"/>
              </a:avLst>
            </a:prstGeom>
            <a:solidFill>
              <a:srgbClr val="16BA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2020</a:t>
              </a:r>
              <a:endParaRPr lang="ko-KR" alt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815286" y="2740049"/>
              <a:ext cx="4392488" cy="380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2020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en-US" altLang="ko-KR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월</a:t>
              </a:r>
              <a:r>
                <a:rPr lang="ko-KR" altLang="en-US" sz="1400" spc="-40" dirty="0">
                  <a:solidFill>
                    <a:schemeClr val="bg1">
                      <a:lumMod val="65000"/>
                    </a:schemeClr>
                  </a:solidFill>
                </a:rPr>
                <a:t> 기준 가맹점 수 </a:t>
              </a:r>
              <a:r>
                <a:rPr lang="en-US" altLang="ko-KR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677</a:t>
              </a:r>
              <a:r>
                <a:rPr lang="ko-KR" altLang="en-US" sz="1400" spc="-4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6807" y="159327"/>
            <a:ext cx="1623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Introduce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1680" y="27952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신전떡볶이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28" y="2331776"/>
            <a:ext cx="9470701" cy="38565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6085748" y="2079383"/>
            <a:ext cx="0" cy="2523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410931" y="1701602"/>
            <a:ext cx="1349634" cy="377781"/>
          </a:xfrm>
          <a:prstGeom prst="rect">
            <a:avLst/>
          </a:prstGeom>
          <a:solidFill>
            <a:srgbClr val="FFFFFF"/>
          </a:solidFill>
          <a:ln w="19050">
            <a:solidFill>
              <a:srgbClr val="009457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메</a:t>
            </a:r>
            <a:r>
              <a:rPr lang="ko-KR" altLang="en-US" sz="1400" b="1" dirty="0"/>
              <a:t>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143482" y="2331719"/>
            <a:ext cx="0" cy="377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467826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pc="-4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HACCP</a:t>
            </a:r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67826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HACCP</a:t>
            </a:r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란</a:t>
            </a:r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7826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</a:rPr>
              <a:t>신전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</a:rPr>
              <a:t>HACCP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</a:rPr>
              <a:t>시스템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67826" y="3861842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80" dirty="0">
                <a:solidFill>
                  <a:schemeClr val="bg1">
                    <a:lumMod val="50000"/>
                  </a:schemeClr>
                </a:solidFill>
              </a:rPr>
              <a:t>신전양념 검사성적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038011" y="2331719"/>
            <a:ext cx="0" cy="377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354436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가맹점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4436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 smtClean="0">
                <a:solidFill>
                  <a:schemeClr val="bg1">
                    <a:lumMod val="50000"/>
                  </a:schemeClr>
                </a:solidFill>
              </a:rPr>
              <a:t>국내 </a:t>
            </a:r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가맹점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354436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해외 가맹점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271526" y="2331719"/>
            <a:ext cx="0" cy="377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81216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81216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떡볶이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81216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튀김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81216" y="3861842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라이스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81216" y="4293890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기타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4606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신전떡볶이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94606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4606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회사 연혁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4606" y="3861842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브랜드 소개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94606" y="4293890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인증서</a:t>
            </a:r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등록증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4606" y="4725938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시험성적서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94606" y="515798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 err="1" smtClean="0">
                <a:solidFill>
                  <a:schemeClr val="bg1">
                    <a:lumMod val="50000"/>
                  </a:schemeClr>
                </a:solidFill>
              </a:rPr>
              <a:t>신전뮤지엄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127654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커뮤니티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127654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127654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Gallery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127654" y="3861842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신전</a:t>
            </a:r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VIDEO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127654" y="4293890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spc="-40" dirty="0">
                <a:solidFill>
                  <a:schemeClr val="bg1">
                    <a:lumMod val="50000"/>
                  </a:schemeClr>
                </a:solidFill>
              </a:rPr>
              <a:t>FAQ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27654" y="4725938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고객의 소리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8924621" y="2331719"/>
            <a:ext cx="0" cy="37799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241046" y="2565698"/>
            <a:ext cx="1367150" cy="288032"/>
          </a:xfrm>
          <a:prstGeom prst="rect">
            <a:avLst/>
          </a:prstGeom>
          <a:solidFill>
            <a:srgbClr val="FFFFFF"/>
          </a:solidFill>
          <a:ln w="12700">
            <a:solidFill>
              <a:srgbClr val="92D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프랜차이즈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241046" y="299774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신전의 약속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241046" y="3429794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가맹개설 절차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241046" y="3861842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일반형 인테리어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241046" y="4293890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고급형 인테리어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241046" y="4725938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 smtClean="0">
                <a:solidFill>
                  <a:schemeClr val="bg1">
                    <a:lumMod val="50000"/>
                  </a:schemeClr>
                </a:solidFill>
              </a:rPr>
              <a:t>가맹 상담 신청</a:t>
            </a:r>
            <a:endParaRPr lang="ko-KR" altLang="en-US" sz="1200" spc="-4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41046" y="5157986"/>
            <a:ext cx="1367150" cy="288032"/>
          </a:xfrm>
          <a:prstGeom prst="rect">
            <a:avLst/>
          </a:prstGeom>
          <a:solidFill>
            <a:srgbClr val="FFFFFF"/>
          </a:solidFill>
          <a:ln w="3175">
            <a:solidFill>
              <a:srgbClr val="E8E2D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pc="-40" dirty="0">
                <a:solidFill>
                  <a:schemeClr val="bg1">
                    <a:lumMod val="50000"/>
                  </a:schemeClr>
                </a:solidFill>
              </a:rPr>
              <a:t>명예의 전당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Renewal Concept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76952" y="2795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사이트맵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1052736"/>
            <a:ext cx="11172278" cy="54006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B702DC8-2218-453D-A3CB-35C0CD0E3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70078"/>
              </p:ext>
            </p:extLst>
          </p:nvPr>
        </p:nvGraphicFramePr>
        <p:xfrm>
          <a:off x="325870" y="1700809"/>
          <a:ext cx="7281503" cy="14401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815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0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dirty="0" smtClean="0">
                          <a:solidFill>
                            <a:srgbClr val="58595B"/>
                          </a:solidFill>
                          <a:latin typeface="+mn-ea"/>
                          <a:ea typeface="+mn-ea"/>
                        </a:rPr>
                        <a:t>Big</a:t>
                      </a:r>
                      <a:r>
                        <a:rPr lang="en-US" altLang="ko-KR" sz="2500" b="0" baseline="0" dirty="0" smtClean="0">
                          <a:solidFill>
                            <a:srgbClr val="58595B"/>
                          </a:solidFill>
                          <a:latin typeface="+mn-ea"/>
                          <a:ea typeface="+mn-ea"/>
                        </a:rPr>
                        <a:t> visual</a:t>
                      </a:r>
                      <a:endParaRPr lang="en-US" altLang="ko-KR" sz="2500" b="0" dirty="0" smtClean="0">
                        <a:solidFill>
                          <a:srgbClr val="58595B"/>
                        </a:solidFill>
                        <a:latin typeface="+mn-ea"/>
                        <a:ea typeface="+mn-ea"/>
                      </a:endParaRPr>
                    </a:p>
                  </a:txBody>
                  <a:tcPr marL="71153" marR="71153" marT="35593" marB="3559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2"/>
                </a:solidFill>
              </a:rPr>
              <a:t>Renewal Concept _</a:t>
            </a:r>
            <a:endParaRPr lang="ko-KR" altLang="en-US" sz="22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952" y="2795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스토리보드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23262"/>
              </p:ext>
            </p:extLst>
          </p:nvPr>
        </p:nvGraphicFramePr>
        <p:xfrm>
          <a:off x="251521" y="1052736"/>
          <a:ext cx="7355853" cy="5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892"/>
                <a:gridCol w="3206398"/>
                <a:gridCol w="1225976"/>
                <a:gridCol w="1414587"/>
              </a:tblGrid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프로젝트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신전떡볶이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웹페이지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리뉴얼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프로젝트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화면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메인 페이지 레이아웃 </a:t>
                      </a:r>
                      <a:r>
                        <a:rPr lang="en-US" altLang="ko-KR" sz="1000" dirty="0" smtClean="0"/>
                        <a:t>1 – 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85983"/>
              </p:ext>
            </p:extLst>
          </p:nvPr>
        </p:nvGraphicFramePr>
        <p:xfrm>
          <a:off x="7607374" y="1052737"/>
          <a:ext cx="3816424" cy="5398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49"/>
                <a:gridCol w="183481"/>
                <a:gridCol w="2984894"/>
              </a:tblGrid>
              <a:tr h="2843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3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김 현 수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82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2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E17"/>
                    </a:solidFill>
                  </a:tcPr>
                </a:tc>
              </a:tr>
              <a:tr h="66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Logo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&amp;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GNB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신전떡볶이 </a:t>
                      </a:r>
                      <a:r>
                        <a:rPr lang="en-US" altLang="ko-KR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메뉴</a:t>
                      </a:r>
                      <a:r>
                        <a:rPr lang="en-US" altLang="ko-KR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 HACCP </a:t>
                      </a:r>
                      <a:r>
                        <a:rPr lang="ko-KR" altLang="en-US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인증 </a:t>
                      </a:r>
                      <a:r>
                        <a:rPr lang="en-US" altLang="ko-KR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가맹점 </a:t>
                      </a:r>
                      <a:r>
                        <a:rPr lang="en-US" altLang="ko-KR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프랜차이즈 </a:t>
                      </a:r>
                      <a:r>
                        <a:rPr lang="en-US" altLang="ko-KR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커뮤니티</a:t>
                      </a:r>
                      <a:endParaRPr lang="en-US" altLang="ko-KR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02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Big Visual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신전떡볶이 정보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이미지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03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1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신전떡볶이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가맹 안내</a:t>
                      </a: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1-1 ~ 3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안내 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이미지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정보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79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2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신전떡볶이의 약속</a:t>
                      </a: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Content 2-1 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소개문구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Content 2-2 ~ 4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신전떡볶이의 약속 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관련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icon &amp; txt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Content 2-5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신전떡볶이의 약속 이미지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511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3646934" y="2698844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31016"/>
              </p:ext>
            </p:extLst>
          </p:nvPr>
        </p:nvGraphicFramePr>
        <p:xfrm>
          <a:off x="3261996" y="3294694"/>
          <a:ext cx="1133218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3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</a:t>
                      </a: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74390" y="1700808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2831639" y="3285778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39816"/>
              </p:ext>
            </p:extLst>
          </p:nvPr>
        </p:nvGraphicFramePr>
        <p:xfrm>
          <a:off x="1614190" y="3646612"/>
          <a:ext cx="1191730" cy="11521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1-1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83136" y="5055220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65500"/>
              </p:ext>
            </p:extLst>
          </p:nvPr>
        </p:nvGraphicFramePr>
        <p:xfrm>
          <a:off x="2547522" y="1791162"/>
          <a:ext cx="2811264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11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GNB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297746"/>
              </p:ext>
            </p:extLst>
          </p:nvPr>
        </p:nvGraphicFramePr>
        <p:xfrm>
          <a:off x="1611418" y="1791162"/>
          <a:ext cx="861932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1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Logo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69695"/>
              </p:ext>
            </p:extLst>
          </p:nvPr>
        </p:nvGraphicFramePr>
        <p:xfrm>
          <a:off x="1610641" y="5013176"/>
          <a:ext cx="4483772" cy="10809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83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80914">
                <a:tc>
                  <a:txBody>
                    <a:bodyPr/>
                    <a:lstStyle/>
                    <a:p>
                      <a:pPr marL="0" marR="0" indent="0" algn="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 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72070"/>
              </p:ext>
            </p:extLst>
          </p:nvPr>
        </p:nvGraphicFramePr>
        <p:xfrm>
          <a:off x="1612003" y="5147291"/>
          <a:ext cx="1219636" cy="2378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96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783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2-1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75939"/>
              </p:ext>
            </p:extLst>
          </p:nvPr>
        </p:nvGraphicFramePr>
        <p:xfrm>
          <a:off x="5476055" y="1791162"/>
          <a:ext cx="671074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10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TNB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40081"/>
              </p:ext>
            </p:extLst>
          </p:nvPr>
        </p:nvGraphicFramePr>
        <p:xfrm>
          <a:off x="1606550" y="5518026"/>
          <a:ext cx="718718" cy="5040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8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2-2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18473"/>
              </p:ext>
            </p:extLst>
          </p:nvPr>
        </p:nvGraphicFramePr>
        <p:xfrm>
          <a:off x="4348182" y="5224162"/>
          <a:ext cx="1603007" cy="79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3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792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2-5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76410"/>
              </p:ext>
            </p:extLst>
          </p:nvPr>
        </p:nvGraphicFramePr>
        <p:xfrm>
          <a:off x="3254550" y="3646612"/>
          <a:ext cx="1191730" cy="11521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1-2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15839"/>
              </p:ext>
            </p:extLst>
          </p:nvPr>
        </p:nvGraphicFramePr>
        <p:xfrm>
          <a:off x="4894910" y="3646612"/>
          <a:ext cx="1191730" cy="11521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5212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1-3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64952"/>
              </p:ext>
            </p:extLst>
          </p:nvPr>
        </p:nvGraphicFramePr>
        <p:xfrm>
          <a:off x="2446561" y="5518026"/>
          <a:ext cx="718718" cy="5040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8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2-3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54548"/>
              </p:ext>
            </p:extLst>
          </p:nvPr>
        </p:nvGraphicFramePr>
        <p:xfrm>
          <a:off x="3301817" y="5518026"/>
          <a:ext cx="718718" cy="5040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8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2-4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1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1052736"/>
            <a:ext cx="11172278" cy="54006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2"/>
                </a:solidFill>
              </a:rPr>
              <a:t>Renewal Concept _</a:t>
            </a:r>
            <a:endParaRPr lang="ko-KR" altLang="en-US" sz="22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952" y="2795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스토리보드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84752"/>
              </p:ext>
            </p:extLst>
          </p:nvPr>
        </p:nvGraphicFramePr>
        <p:xfrm>
          <a:off x="251521" y="1052736"/>
          <a:ext cx="7355853" cy="5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892"/>
                <a:gridCol w="3206398"/>
                <a:gridCol w="1225976"/>
                <a:gridCol w="1414587"/>
              </a:tblGrid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프로젝트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신전떡볶이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웹페이지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리뉴얼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프로젝트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화면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메인 페이지 레이아웃 </a:t>
                      </a:r>
                      <a:r>
                        <a:rPr lang="en-US" altLang="ko-KR" sz="1000" dirty="0" smtClean="0"/>
                        <a:t>1 – 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80368"/>
              </p:ext>
            </p:extLst>
          </p:nvPr>
        </p:nvGraphicFramePr>
        <p:xfrm>
          <a:off x="7607374" y="1049974"/>
          <a:ext cx="3816425" cy="5411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49"/>
                <a:gridCol w="183481"/>
                <a:gridCol w="2984895"/>
              </a:tblGrid>
              <a:tr h="29619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25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김 현 수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669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014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E17"/>
                    </a:solidFill>
                  </a:tcPr>
                </a:tc>
              </a:tr>
              <a:tr h="622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03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3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신규 매장 소개</a:t>
                      </a:r>
                      <a:endParaRPr lang="en-US" altLang="ko-KR" sz="900" b="1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3-1 ~ 2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신규 매장 소개 이미지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 txt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6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4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신메뉴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소개</a:t>
                      </a: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4-1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신메뉴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이미지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4-2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신메뉴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정보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txt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4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05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5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메뉴 소개</a:t>
                      </a:r>
                      <a:endParaRPr lang="en-US" altLang="ko-KR" sz="900" b="1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5-1 ~</a:t>
                      </a:r>
                      <a:r>
                        <a:rPr lang="en-US" altLang="ko-KR" sz="900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5-4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신전떡볶이 메뉴 이미지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정보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0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06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</a:t>
                      </a: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신전 소식</a:t>
                      </a: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5-1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신전 비디오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5-2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공지사항</a:t>
                      </a:r>
                      <a:r>
                        <a:rPr lang="ko-KR" altLang="en-US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최신글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62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07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Footer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로고 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개인정보처리방침 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이용약관 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찾아오시는 길 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Address /</a:t>
                      </a:r>
                      <a:r>
                        <a:rPr lang="en-US" altLang="ko-KR" sz="9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SNS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 </a:t>
                      </a:r>
                      <a:r>
                        <a:rPr lang="en-US" altLang="ko-KR" sz="900" b="1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FamilySite</a:t>
                      </a:r>
                      <a:r>
                        <a:rPr lang="en-US" altLang="ko-KR" sz="9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/ Copyright</a:t>
                      </a:r>
                      <a:r>
                        <a:rPr lang="en-US" altLang="ko-KR" sz="9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153113" y="2130225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0819"/>
              </p:ext>
            </p:extLst>
          </p:nvPr>
        </p:nvGraphicFramePr>
        <p:xfrm>
          <a:off x="3261996" y="1845618"/>
          <a:ext cx="1133218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3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852311"/>
              </p:ext>
            </p:extLst>
          </p:nvPr>
        </p:nvGraphicFramePr>
        <p:xfrm>
          <a:off x="251520" y="2997746"/>
          <a:ext cx="7355854" cy="8640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55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indent="0" algn="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 4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47934" y="4869954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06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2908"/>
              </p:ext>
            </p:extLst>
          </p:nvPr>
        </p:nvGraphicFramePr>
        <p:xfrm>
          <a:off x="3759300" y="3246306"/>
          <a:ext cx="2259398" cy="4394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593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9430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4-2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85861"/>
              </p:ext>
            </p:extLst>
          </p:nvPr>
        </p:nvGraphicFramePr>
        <p:xfrm>
          <a:off x="1604867" y="3147925"/>
          <a:ext cx="1754035" cy="6378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54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37867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4-1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69102"/>
              </p:ext>
            </p:extLst>
          </p:nvPr>
        </p:nvGraphicFramePr>
        <p:xfrm>
          <a:off x="251520" y="6022081"/>
          <a:ext cx="7355854" cy="436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55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624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Footer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547497"/>
              </p:ext>
            </p:extLst>
          </p:nvPr>
        </p:nvGraphicFramePr>
        <p:xfrm>
          <a:off x="3261996" y="5048642"/>
          <a:ext cx="1133218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3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6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07330"/>
              </p:ext>
            </p:extLst>
          </p:nvPr>
        </p:nvGraphicFramePr>
        <p:xfrm>
          <a:off x="1958234" y="5408682"/>
          <a:ext cx="1068778" cy="5040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68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6-1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87870"/>
              </p:ext>
            </p:extLst>
          </p:nvPr>
        </p:nvGraphicFramePr>
        <p:xfrm>
          <a:off x="3323530" y="5408682"/>
          <a:ext cx="2411635" cy="5040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116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6-2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47934" y="6031364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07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71790" y="3861842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05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66396"/>
              </p:ext>
            </p:extLst>
          </p:nvPr>
        </p:nvGraphicFramePr>
        <p:xfrm>
          <a:off x="1614190" y="2276872"/>
          <a:ext cx="1191730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3-1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06238"/>
              </p:ext>
            </p:extLst>
          </p:nvPr>
        </p:nvGraphicFramePr>
        <p:xfrm>
          <a:off x="3254550" y="2276872"/>
          <a:ext cx="1191730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3-2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75647"/>
              </p:ext>
            </p:extLst>
          </p:nvPr>
        </p:nvGraphicFramePr>
        <p:xfrm>
          <a:off x="4894910" y="2276872"/>
          <a:ext cx="1191730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3-3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33082"/>
              </p:ext>
            </p:extLst>
          </p:nvPr>
        </p:nvGraphicFramePr>
        <p:xfrm>
          <a:off x="5007276" y="4293096"/>
          <a:ext cx="1079364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9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5-4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673436"/>
              </p:ext>
            </p:extLst>
          </p:nvPr>
        </p:nvGraphicFramePr>
        <p:xfrm>
          <a:off x="3870714" y="4293096"/>
          <a:ext cx="1079364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9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5-3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04320"/>
              </p:ext>
            </p:extLst>
          </p:nvPr>
        </p:nvGraphicFramePr>
        <p:xfrm>
          <a:off x="1597588" y="4293096"/>
          <a:ext cx="1079364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9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5-1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93901"/>
              </p:ext>
            </p:extLst>
          </p:nvPr>
        </p:nvGraphicFramePr>
        <p:xfrm>
          <a:off x="2734151" y="4293096"/>
          <a:ext cx="1079364" cy="5768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9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85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5-2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56841"/>
              </p:ext>
            </p:extLst>
          </p:nvPr>
        </p:nvGraphicFramePr>
        <p:xfrm>
          <a:off x="3261996" y="3982676"/>
          <a:ext cx="1133218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3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5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1071790" y="3037910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1052736"/>
            <a:ext cx="11172278" cy="54006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B702DC8-2218-453D-A3CB-35C0CD0E3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278716"/>
              </p:ext>
            </p:extLst>
          </p:nvPr>
        </p:nvGraphicFramePr>
        <p:xfrm>
          <a:off x="325870" y="1700809"/>
          <a:ext cx="7281503" cy="10038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815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038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500" b="0" dirty="0" smtClean="0">
                        <a:solidFill>
                          <a:srgbClr val="58595B"/>
                        </a:solidFill>
                        <a:latin typeface="+mn-ea"/>
                        <a:ea typeface="+mn-ea"/>
                      </a:endParaRPr>
                    </a:p>
                  </a:txBody>
                  <a:tcPr marL="71153" marR="71153" marT="35593" marB="3559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6805" y="159326"/>
            <a:ext cx="26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2"/>
                </a:solidFill>
              </a:rPr>
              <a:t>Renewal Concept _</a:t>
            </a:r>
            <a:endParaRPr lang="ko-KR" altLang="en-US" sz="22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952" y="2795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스토리보드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91323"/>
              </p:ext>
            </p:extLst>
          </p:nvPr>
        </p:nvGraphicFramePr>
        <p:xfrm>
          <a:off x="251521" y="1052736"/>
          <a:ext cx="7355853" cy="5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8892"/>
                <a:gridCol w="3206398"/>
                <a:gridCol w="1225976"/>
                <a:gridCol w="1414587"/>
              </a:tblGrid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프로젝트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신전떡볶이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웹페이지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리뉴얼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프로젝트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화면 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서브 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서브 페이지 레이아웃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385942"/>
              </p:ext>
            </p:extLst>
          </p:nvPr>
        </p:nvGraphicFramePr>
        <p:xfrm>
          <a:off x="7607374" y="1052737"/>
          <a:ext cx="3816424" cy="5395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049"/>
                <a:gridCol w="183481"/>
                <a:gridCol w="2984894"/>
              </a:tblGrid>
              <a:tr h="2843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3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김 현 수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082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22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BA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E17"/>
                    </a:solidFill>
                  </a:tcPr>
                </a:tc>
              </a:tr>
              <a:tr h="66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LNB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인사말 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회사 연혁 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브랜드 소개 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인증서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등록증 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</a:p>
                    <a:p>
                      <a:pPr marL="0" marR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시험성적서 </a:t>
                      </a:r>
                      <a:r>
                        <a:rPr lang="en-US" altLang="ko-KR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900" spc="-4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찾아오시는 길</a:t>
                      </a:r>
                      <a:endParaRPr lang="en-US" altLang="ko-KR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89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02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1</a:t>
                      </a:r>
                      <a:r>
                        <a:rPr lang="en-US" altLang="ko-KR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9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신전떡볶이 인사말</a:t>
                      </a:r>
                      <a:endParaRPr lang="en-US" altLang="ko-KR" sz="3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1-1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인사말 대표</a:t>
                      </a:r>
                      <a:r>
                        <a:rPr lang="ko-KR" altLang="en-US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이미지</a:t>
                      </a:r>
                      <a:endParaRPr lang="en-US" altLang="ko-KR" sz="9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1-2</a:t>
                      </a: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인사말 대표</a:t>
                      </a:r>
                      <a:r>
                        <a:rPr lang="ko-KR" altLang="en-US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문구</a:t>
                      </a:r>
                      <a:endParaRPr lang="en-US" altLang="ko-KR" sz="900" b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1-3, 1-6, 1-7</a:t>
                      </a:r>
                      <a:endParaRPr lang="en-US" altLang="ko-KR" sz="9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인사말 관련 이미지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</a:t>
                      </a:r>
                      <a:r>
                        <a:rPr lang="en-US" altLang="ko-KR" sz="9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1-4, 1-5, 1-8</a:t>
                      </a:r>
                      <a:endParaRPr lang="en-US" altLang="ko-KR" sz="9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>
                        <a:spcBef>
                          <a:spcPts val="300"/>
                        </a:spcBef>
                      </a:pPr>
                      <a:r>
                        <a:rPr lang="ko-KR" altLang="en-US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인사말</a:t>
                      </a:r>
                      <a:r>
                        <a:rPr lang="ko-KR" altLang="en-US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txt</a:t>
                      </a: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59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Bef>
                          <a:spcPts val="300"/>
                        </a:spcBef>
                      </a:pPr>
                      <a:endParaRPr lang="en-US" altLang="ko-KR" sz="9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51872"/>
              </p:ext>
            </p:extLst>
          </p:nvPr>
        </p:nvGraphicFramePr>
        <p:xfrm>
          <a:off x="2714132" y="2749325"/>
          <a:ext cx="2228946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89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LNB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91385"/>
              </p:ext>
            </p:extLst>
          </p:nvPr>
        </p:nvGraphicFramePr>
        <p:xfrm>
          <a:off x="1804987" y="3429000"/>
          <a:ext cx="4032671" cy="3240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32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463704"/>
              </p:ext>
            </p:extLst>
          </p:nvPr>
        </p:nvGraphicFramePr>
        <p:xfrm>
          <a:off x="2547522" y="1791162"/>
          <a:ext cx="2811264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11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GNB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13382"/>
              </p:ext>
            </p:extLst>
          </p:nvPr>
        </p:nvGraphicFramePr>
        <p:xfrm>
          <a:off x="1611418" y="1791162"/>
          <a:ext cx="861932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1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Logo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69167"/>
              </p:ext>
            </p:extLst>
          </p:nvPr>
        </p:nvGraphicFramePr>
        <p:xfrm>
          <a:off x="5476055" y="1791162"/>
          <a:ext cx="671074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10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TNB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2214166" y="2672918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02765"/>
              </p:ext>
            </p:extLst>
          </p:nvPr>
        </p:nvGraphicFramePr>
        <p:xfrm>
          <a:off x="3358902" y="3094890"/>
          <a:ext cx="939406" cy="2412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94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1264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Section01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246157"/>
              </p:ext>
            </p:extLst>
          </p:nvPr>
        </p:nvGraphicFramePr>
        <p:xfrm>
          <a:off x="1803996" y="4182007"/>
          <a:ext cx="81860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86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1-3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93528"/>
              </p:ext>
            </p:extLst>
          </p:nvPr>
        </p:nvGraphicFramePr>
        <p:xfrm>
          <a:off x="2825397" y="4182007"/>
          <a:ext cx="301226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12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1-4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471306"/>
              </p:ext>
            </p:extLst>
          </p:nvPr>
        </p:nvGraphicFramePr>
        <p:xfrm>
          <a:off x="1803872" y="4797946"/>
          <a:ext cx="301226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12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1-5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22684"/>
              </p:ext>
            </p:extLst>
          </p:nvPr>
        </p:nvGraphicFramePr>
        <p:xfrm>
          <a:off x="5019057" y="4797946"/>
          <a:ext cx="81860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86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1-6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63475"/>
              </p:ext>
            </p:extLst>
          </p:nvPr>
        </p:nvGraphicFramePr>
        <p:xfrm>
          <a:off x="1804120" y="5413885"/>
          <a:ext cx="81860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186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1-7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92940"/>
              </p:ext>
            </p:extLst>
          </p:nvPr>
        </p:nvGraphicFramePr>
        <p:xfrm>
          <a:off x="2825397" y="5413885"/>
          <a:ext cx="3012262" cy="5117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12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1798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1-8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4707"/>
              </p:ext>
            </p:extLst>
          </p:nvPr>
        </p:nvGraphicFramePr>
        <p:xfrm>
          <a:off x="251520" y="6022081"/>
          <a:ext cx="7355854" cy="436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55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6245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Footer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xmlns="" id="{FBDCF9F5-2107-486A-98BD-4146DA9A9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6673"/>
              </p:ext>
            </p:extLst>
          </p:nvPr>
        </p:nvGraphicFramePr>
        <p:xfrm>
          <a:off x="1804988" y="3842308"/>
          <a:ext cx="4032670" cy="228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32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9066">
                <a:tc>
                  <a:txBody>
                    <a:bodyPr/>
                    <a:lstStyle/>
                    <a:p>
                      <a:pPr marL="0" marR="0" indent="0" algn="ctr" defTabSz="82293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Content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1-2</a:t>
                      </a:r>
                      <a:endParaRPr lang="en-US" altLang="ko-KR" sz="9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marL="91421" marR="91421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2357C34-74A9-4FFE-AAB4-5DA5DF023BE0}"/>
              </a:ext>
            </a:extLst>
          </p:cNvPr>
          <p:cNvSpPr/>
          <p:nvPr/>
        </p:nvSpPr>
        <p:spPr>
          <a:xfrm>
            <a:off x="2214166" y="3331064"/>
            <a:ext cx="421972" cy="42197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2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1623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Introduce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27952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및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1413CBF-6C78-4B4B-ADA9-7CFBF6476D83}"/>
              </a:ext>
            </a:extLst>
          </p:cNvPr>
          <p:cNvSpPr/>
          <p:nvPr/>
        </p:nvSpPr>
        <p:spPr>
          <a:xfrm>
            <a:off x="840443" y="1701602"/>
            <a:ext cx="2943719" cy="151962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01600" dist="38100" dir="2700000" algn="t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ko-KR"/>
            </a:defPPr>
            <a:lvl1pPr marL="0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9488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38977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58465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77952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97440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16929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36417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55905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35863E7-1C06-4C75-9472-1B63611D1E09}"/>
              </a:ext>
            </a:extLst>
          </p:cNvPr>
          <p:cNvSpPr/>
          <p:nvPr/>
        </p:nvSpPr>
        <p:spPr>
          <a:xfrm>
            <a:off x="847231" y="3725282"/>
            <a:ext cx="2943719" cy="15196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>
            <a:defPPr>
              <a:defRPr lang="ko-KR"/>
            </a:defPPr>
            <a:lvl1pPr marL="0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9488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38977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58465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77952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97440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16929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36417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55905" algn="l" defTabSz="1038977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D75B57C-4C9D-459A-8EC5-2480B700B511}"/>
              </a:ext>
            </a:extLst>
          </p:cNvPr>
          <p:cNvGrpSpPr/>
          <p:nvPr/>
        </p:nvGrpSpPr>
        <p:grpSpPr>
          <a:xfrm>
            <a:off x="2047871" y="3423276"/>
            <a:ext cx="379734" cy="127007"/>
            <a:chOff x="2500313" y="4736306"/>
            <a:chExt cx="316685" cy="127006"/>
          </a:xfrm>
        </p:grpSpPr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DEF10CB9-2839-45AA-BA4A-E8B72F2473FE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3" y="4736306"/>
              <a:ext cx="161355" cy="127006"/>
            </a:xfrm>
            <a:prstGeom prst="line">
              <a:avLst/>
            </a:prstGeom>
            <a:ln w="19050">
              <a:solidFill>
                <a:srgbClr val="4674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CD2B6667-8F3D-40DB-A715-B9B383ED0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2144" y="4736306"/>
              <a:ext cx="164854" cy="127006"/>
            </a:xfrm>
            <a:prstGeom prst="line">
              <a:avLst/>
            </a:prstGeom>
            <a:ln w="19050">
              <a:solidFill>
                <a:srgbClr val="4674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8EA17AB-1929-48D0-B9A1-68FF574913BF}"/>
              </a:ext>
            </a:extLst>
          </p:cNvPr>
          <p:cNvSpPr txBox="1"/>
          <p:nvPr/>
        </p:nvSpPr>
        <p:spPr>
          <a:xfrm>
            <a:off x="908218" y="1968954"/>
            <a:ext cx="2808169" cy="102021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2">
                    <a:lumMod val="75000"/>
                  </a:schemeClr>
                </a:solidFill>
              </a:rPr>
              <a:t>메인페이지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 느낌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이 나도록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디자인을 수정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하고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컨텐츠를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추가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해주세요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56D76F5-3399-4BB0-964C-850E26B693BA}"/>
              </a:ext>
            </a:extLst>
          </p:cNvPr>
          <p:cNvSpPr txBox="1"/>
          <p:nvPr/>
        </p:nvSpPr>
        <p:spPr>
          <a:xfrm>
            <a:off x="828815" y="4023428"/>
            <a:ext cx="2980555" cy="10618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HACCP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 정보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서브페이지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옮기고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방문자가 원하는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컨텐츠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추가한다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611509" y="1701602"/>
            <a:ext cx="2950507" cy="3543304"/>
            <a:chOff x="839316" y="1909376"/>
            <a:chExt cx="2460621" cy="3543304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11413CBF-6C78-4B4B-ADA9-7CFBF6476D83}"/>
                </a:ext>
              </a:extLst>
            </p:cNvPr>
            <p:cNvSpPr/>
            <p:nvPr/>
          </p:nvSpPr>
          <p:spPr>
            <a:xfrm>
              <a:off x="839316" y="1909376"/>
              <a:ext cx="2454960" cy="151962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101600" dist="38100" dir="2700000" algn="tl" rotWithShape="0">
                <a:schemeClr val="accent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35863E7-1C06-4C75-9472-1B63611D1E09}"/>
                </a:ext>
              </a:extLst>
            </p:cNvPr>
            <p:cNvSpPr/>
            <p:nvPr/>
          </p:nvSpPr>
          <p:spPr>
            <a:xfrm>
              <a:off x="844977" y="3933056"/>
              <a:ext cx="2454960" cy="151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4D75B57C-4C9D-459A-8EC5-2480B700B511}"/>
                </a:ext>
              </a:extLst>
            </p:cNvPr>
            <p:cNvGrpSpPr/>
            <p:nvPr/>
          </p:nvGrpSpPr>
          <p:grpSpPr>
            <a:xfrm>
              <a:off x="1846269" y="3631050"/>
              <a:ext cx="316685" cy="127007"/>
              <a:chOff x="2500313" y="4736306"/>
              <a:chExt cx="316685" cy="127006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DEF10CB9-2839-45AA-BA4A-E8B72F247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313" y="4736306"/>
                <a:ext cx="161355" cy="127006"/>
              </a:xfrm>
              <a:prstGeom prst="line">
                <a:avLst/>
              </a:prstGeom>
              <a:ln w="19050">
                <a:solidFill>
                  <a:srgbClr val="4674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D2B6667-8F3D-40DB-A715-B9B383ED0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2144" y="4736306"/>
                <a:ext cx="164854" cy="127006"/>
              </a:xfrm>
              <a:prstGeom prst="line">
                <a:avLst/>
              </a:prstGeom>
              <a:ln w="19050">
                <a:solidFill>
                  <a:srgbClr val="4674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F8EA17AB-1929-48D0-B9A1-68FF574913BF}"/>
                </a:ext>
              </a:extLst>
            </p:cNvPr>
            <p:cNvSpPr txBox="1"/>
            <p:nvPr/>
          </p:nvSpPr>
          <p:spPr>
            <a:xfrm>
              <a:off x="895838" y="2176728"/>
              <a:ext cx="2341916" cy="1061827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홈페이지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대부분이 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이미지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로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만들어져 있는데 </a:t>
              </a:r>
              <a:endParaRPr lang="en-US" altLang="ko-KR" sz="14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HTML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로 바꿔주세요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56D76F5-3399-4BB0-964C-850E26B693BA}"/>
                </a:ext>
              </a:extLst>
            </p:cNvPr>
            <p:cNvSpPr txBox="1"/>
            <p:nvPr/>
          </p:nvSpPr>
          <p:spPr>
            <a:xfrm>
              <a:off x="1119828" y="4231202"/>
              <a:ext cx="1905274" cy="1061827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필요한 이미지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만 사용하고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코딩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을 통해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HTML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수정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한다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382575" y="1701602"/>
            <a:ext cx="2952773" cy="3543304"/>
            <a:chOff x="839316" y="1909376"/>
            <a:chExt cx="2462511" cy="3543304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1413CBF-6C78-4B4B-ADA9-7CFBF6476D83}"/>
                </a:ext>
              </a:extLst>
            </p:cNvPr>
            <p:cNvSpPr/>
            <p:nvPr/>
          </p:nvSpPr>
          <p:spPr>
            <a:xfrm>
              <a:off x="839316" y="1909376"/>
              <a:ext cx="2454960" cy="151962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>
              <a:outerShdw blurRad="101600" dist="38100" dir="2700000" algn="tl" rotWithShape="0">
                <a:schemeClr val="accent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335863E7-1C06-4C75-9472-1B63611D1E09}"/>
                </a:ext>
              </a:extLst>
            </p:cNvPr>
            <p:cNvSpPr/>
            <p:nvPr/>
          </p:nvSpPr>
          <p:spPr>
            <a:xfrm>
              <a:off x="844977" y="3933056"/>
              <a:ext cx="2454960" cy="1519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>
              <a:defPPr>
                <a:defRPr lang="ko-KR"/>
              </a:defPPr>
              <a:lvl1pPr marL="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19488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3897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5846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77952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97440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116929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636417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155905" algn="l" defTabSz="1038977" rtl="0" eaLnBrk="1" latinLnBrk="1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4D75B57C-4C9D-459A-8EC5-2480B700B511}"/>
                </a:ext>
              </a:extLst>
            </p:cNvPr>
            <p:cNvGrpSpPr/>
            <p:nvPr/>
          </p:nvGrpSpPr>
          <p:grpSpPr>
            <a:xfrm>
              <a:off x="1846269" y="3631050"/>
              <a:ext cx="316685" cy="127007"/>
              <a:chOff x="2500313" y="4736306"/>
              <a:chExt cx="316685" cy="127006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DEF10CB9-2839-45AA-BA4A-E8B72F247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313" y="4736306"/>
                <a:ext cx="161355" cy="127006"/>
              </a:xfrm>
              <a:prstGeom prst="line">
                <a:avLst/>
              </a:prstGeom>
              <a:ln w="19050">
                <a:solidFill>
                  <a:srgbClr val="4674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CD2B6667-8F3D-40DB-A715-B9B383ED0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2144" y="4736306"/>
                <a:ext cx="164854" cy="127006"/>
              </a:xfrm>
              <a:prstGeom prst="line">
                <a:avLst/>
              </a:prstGeom>
              <a:ln w="19050">
                <a:solidFill>
                  <a:srgbClr val="4674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8EA17AB-1929-48D0-B9A1-68FF574913BF}"/>
                </a:ext>
              </a:extLst>
            </p:cNvPr>
            <p:cNvSpPr txBox="1"/>
            <p:nvPr/>
          </p:nvSpPr>
          <p:spPr>
            <a:xfrm>
              <a:off x="895838" y="2176728"/>
              <a:ext cx="2341916" cy="1061827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2">
                      <a:lumMod val="75000"/>
                    </a:schemeClr>
                  </a:solidFill>
                </a:rPr>
                <a:t>메인페이지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</a:rPr>
                <a:t>에서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메뉴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들을</a:t>
              </a:r>
              <a:endParaRPr lang="en-US" altLang="ko-KR" sz="14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효과적으로 홍보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할 수 있게</a:t>
              </a:r>
              <a:endParaRPr lang="en-US" altLang="ko-KR" sz="14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</a:rPr>
                <a:t>만들어주세요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56D76F5-3399-4BB0-964C-850E26B693BA}"/>
                </a:ext>
              </a:extLst>
            </p:cNvPr>
            <p:cNvSpPr txBox="1"/>
            <p:nvPr/>
          </p:nvSpPr>
          <p:spPr>
            <a:xfrm>
              <a:off x="843097" y="4231202"/>
              <a:ext cx="2458730" cy="1061827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빅비주얼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컨텐츠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를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활용하여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매출이 부진한 메뉴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와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신메뉴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등을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홍보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할 수 있게 만든다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1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1623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Introduce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27952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9222" y="4351754"/>
            <a:ext cx="5352747" cy="106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 키워드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를 봤을 때 대부분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신전떡볶이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신전떡볶이 메뉴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를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한 뒤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방문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한 것으로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보아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방문하는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은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대부분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신전떡볶이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관련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알아보기 위해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방문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한 것이라고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유추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할 수 있다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9222" y="39831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800" b="1" dirty="0" smtClean="0"/>
              <a:t>키워</a:t>
            </a:r>
            <a:r>
              <a:rPr lang="ko-KR" altLang="en-US" sz="1800" b="1" dirty="0"/>
              <a:t>드</a:t>
            </a:r>
            <a:r>
              <a:rPr lang="ko-KR" altLang="en-US" sz="1800" b="1" dirty="0" smtClean="0"/>
              <a:t> 분석</a:t>
            </a:r>
            <a:endParaRPr lang="en-US" altLang="ko-KR" sz="18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3847795"/>
            <a:ext cx="5297018" cy="167023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543442"/>
            <a:ext cx="5297018" cy="18744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239222" y="2119506"/>
            <a:ext cx="514596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방문 경로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를 살펴봤을 때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검색을 통해 방문하는 방문자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가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81.25%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로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가장 많은 것으로 나타났습니다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이를 통해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대부분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정보를 찾기 위해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방문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한 것이라고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유추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할 수 있습니다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9222" y="175089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800" b="1" dirty="0" smtClean="0"/>
              <a:t>경로 분석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8024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01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Target Analysis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타겟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설정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4" y="1989634"/>
            <a:ext cx="2907748" cy="1919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94" y="1989635"/>
            <a:ext cx="2881485" cy="1919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643618" y="4174392"/>
            <a:ext cx="13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800" b="1" dirty="0" smtClean="0">
                <a:solidFill>
                  <a:srgbClr val="16A064"/>
                </a:solidFill>
              </a:rPr>
              <a:t>Sub Target</a:t>
            </a:r>
            <a:endParaRPr lang="ko-KR" altLang="en-US" sz="1800" b="1" dirty="0">
              <a:solidFill>
                <a:srgbClr val="16A06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7300" y="4149874"/>
            <a:ext cx="150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800" b="1" dirty="0" smtClean="0">
                <a:solidFill>
                  <a:srgbClr val="16A064"/>
                </a:solidFill>
              </a:rPr>
              <a:t>Main Target</a:t>
            </a:r>
            <a:endParaRPr lang="ko-KR" altLang="en-US" sz="1800" b="1" dirty="0">
              <a:solidFill>
                <a:srgbClr val="16A06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5408" y="4585840"/>
            <a:ext cx="3065263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정년퇴직을 앞두고 창업을 준비하는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중년 남성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7791" y="4585841"/>
            <a:ext cx="2885726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떡볶이를 좋아하는 여자친구를 둔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대학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</a:t>
            </a:r>
          </a:p>
        </p:txBody>
      </p:sp>
    </p:spTree>
    <p:extLst>
      <p:ext uri="{BB962C8B-B14F-4D97-AF65-F5344CB8AC3E}">
        <p14:creationId xmlns:p14="http://schemas.microsoft.com/office/powerpoint/2010/main" val="2021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3573810"/>
            <a:ext cx="2907748" cy="1919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132456" y="3573810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이제훈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/  </a:t>
            </a:r>
            <a:r>
              <a:rPr lang="ko-KR" altLang="en-US" sz="1800" b="1" dirty="0" smtClean="0">
                <a:solidFill>
                  <a:schemeClr val="bg1">
                    <a:lumMod val="65000"/>
                  </a:schemeClr>
                </a:solidFill>
              </a:rPr>
              <a:t>나이</a:t>
            </a:r>
            <a:r>
              <a:rPr lang="en-US" altLang="ko-KR" sz="1800" b="1" dirty="0" smtClean="0">
                <a:solidFill>
                  <a:schemeClr val="bg1">
                    <a:lumMod val="65000"/>
                  </a:schemeClr>
                </a:solidFill>
              </a:rPr>
              <a:t>: 22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32456" y="4068947"/>
            <a:ext cx="76097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대학생 이제훈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은 같은 동아리에서 만난 여자친구가 있다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평소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떡볶이를 좋아하는 여자친구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와 함께 학교 앞에 위치한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신전떡볶이를 자주 방문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한다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그리고 이번에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신전떡볶이 </a:t>
            </a: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신메뉴</a:t>
            </a:r>
            <a:r>
              <a:rPr lang="ko-KR" altLang="en-US" sz="1400" spc="-40" dirty="0" err="1" smtClean="0">
                <a:solidFill>
                  <a:schemeClr val="bg1">
                    <a:lumMod val="65000"/>
                  </a:schemeClr>
                </a:solidFill>
              </a:rPr>
              <a:t>가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나왔다는 소식을 우연히 듣게 되어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알아보기 위해 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방문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했지만 </a:t>
            </a:r>
            <a:r>
              <a:rPr lang="ko-KR" altLang="en-US" sz="1400" spc="-40" dirty="0" err="1" smtClean="0">
                <a:solidFill>
                  <a:schemeClr val="bg1">
                    <a:lumMod val="65000"/>
                  </a:schemeClr>
                </a:solidFill>
              </a:rPr>
              <a:t>신메뉴를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소개하는 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 중간에 있는 이미지 한 개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가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끝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이라서 </a:t>
            </a:r>
            <a:endParaRPr lang="en-US" altLang="ko-KR" sz="1400" spc="-4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허탈한 마음이다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2456" y="1341562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최민식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/  </a:t>
            </a:r>
            <a:r>
              <a:rPr lang="ko-KR" altLang="en-US" sz="1800" b="1" dirty="0" smtClean="0">
                <a:solidFill>
                  <a:schemeClr val="bg1">
                    <a:lumMod val="65000"/>
                  </a:schemeClr>
                </a:solidFill>
              </a:rPr>
              <a:t>나이</a:t>
            </a:r>
            <a:r>
              <a:rPr lang="en-US" altLang="ko-KR" sz="1800" b="1" dirty="0" smtClean="0">
                <a:solidFill>
                  <a:schemeClr val="bg1">
                    <a:lumMod val="65000"/>
                  </a:schemeClr>
                </a:solidFill>
              </a:rPr>
              <a:t>: 60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2456" y="1836699"/>
            <a:ext cx="7443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정년을 앞 둔 중년 남성 최민식은 퇴직 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에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창업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을 하기 위해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중이다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처음에는 </a:t>
            </a:r>
            <a:r>
              <a:rPr lang="ko-KR" altLang="en-US" sz="1400" spc="-40" dirty="0" err="1" smtClean="0">
                <a:solidFill>
                  <a:schemeClr val="bg1">
                    <a:lumMod val="65000"/>
                  </a:schemeClr>
                </a:solidFill>
              </a:rPr>
              <a:t>치킨집을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하려다가 경쟁이 심할 것 같아서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꾸준히 큰 인기를 얻고 있는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spc="-4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떡볶이집</a:t>
            </a:r>
            <a:r>
              <a:rPr lang="ko-KR" altLang="en-US" sz="1400" spc="-40" dirty="0" err="1" smtClean="0">
                <a:solidFill>
                  <a:schemeClr val="bg1">
                    <a:lumMod val="65000"/>
                  </a:schemeClr>
                </a:solidFill>
              </a:rPr>
              <a:t>을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 오픈 하기 위해 이곳 저곳 알아보다가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가맹점 수 </a:t>
            </a:r>
            <a:r>
              <a:rPr lang="en-US" altLang="ko-KR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위인 신전떡볶이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를 알게 되어</a:t>
            </a:r>
            <a:endParaRPr lang="en-US" altLang="ko-KR" sz="1400" spc="-4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창업 절차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를 알아보기 위해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홈페이지를 방문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해서 정보를 찾기는 쉬웠지만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글자가 너무 작아서</a:t>
            </a:r>
            <a:endParaRPr lang="en-US" altLang="ko-KR" sz="1400" spc="-4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spc="-4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정보를 확인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하는데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불편함</a:t>
            </a:r>
            <a:r>
              <a:rPr lang="ko-KR" altLang="en-US" sz="1400" spc="-40" dirty="0" smtClean="0">
                <a:solidFill>
                  <a:schemeClr val="bg1">
                    <a:lumMod val="65000"/>
                  </a:schemeClr>
                </a:solidFill>
              </a:rPr>
              <a:t>을 느꼈다</a:t>
            </a:r>
            <a:r>
              <a:rPr lang="en-US" altLang="ko-KR" sz="1400" spc="-4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341562"/>
            <a:ext cx="2881485" cy="1919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86805" y="159326"/>
            <a:ext cx="2301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Target Analysis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2535" y="2795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페르소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</a:t>
            </a:r>
          </a:p>
        </p:txBody>
      </p:sp>
    </p:spTree>
    <p:extLst>
      <p:ext uri="{BB962C8B-B14F-4D97-AF65-F5344CB8AC3E}">
        <p14:creationId xmlns:p14="http://schemas.microsoft.com/office/powerpoint/2010/main" val="27443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분석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937365"/>
            <a:ext cx="1715032" cy="5438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/>
          <p:cNvGrpSpPr/>
          <p:nvPr/>
        </p:nvGrpSpPr>
        <p:grpSpPr>
          <a:xfrm>
            <a:off x="7194702" y="2019144"/>
            <a:ext cx="787764" cy="781465"/>
            <a:chOff x="9113244" y="1778175"/>
            <a:chExt cx="787764" cy="781465"/>
          </a:xfrm>
        </p:grpSpPr>
        <p:sp>
          <p:nvSpPr>
            <p:cNvPr id="5" name="직사각형 4"/>
            <p:cNvSpPr/>
            <p:nvPr/>
          </p:nvSpPr>
          <p:spPr>
            <a:xfrm>
              <a:off x="9119542" y="1778175"/>
              <a:ext cx="781465" cy="78146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119543" y="207479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13244" y="2045798"/>
              <a:ext cx="787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#333333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391367" y="2005193"/>
            <a:ext cx="781468" cy="781465"/>
            <a:chOff x="6742861" y="1764224"/>
            <a:chExt cx="781468" cy="781465"/>
          </a:xfrm>
        </p:grpSpPr>
        <p:sp>
          <p:nvSpPr>
            <p:cNvPr id="8" name="직사각형 7"/>
            <p:cNvSpPr/>
            <p:nvPr/>
          </p:nvSpPr>
          <p:spPr>
            <a:xfrm>
              <a:off x="6742863" y="1764224"/>
              <a:ext cx="781465" cy="781465"/>
            </a:xfrm>
            <a:prstGeom prst="rect">
              <a:avLst/>
            </a:prstGeom>
            <a:solidFill>
              <a:srgbClr val="00945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42863" y="2060849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42861" y="2031847"/>
              <a:ext cx="781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#009457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293034" y="2005193"/>
            <a:ext cx="787764" cy="781465"/>
            <a:chOff x="5726311" y="1764224"/>
            <a:chExt cx="787764" cy="781465"/>
          </a:xfrm>
        </p:grpSpPr>
        <p:sp>
          <p:nvSpPr>
            <p:cNvPr id="10" name="직사각형 9"/>
            <p:cNvSpPr/>
            <p:nvPr/>
          </p:nvSpPr>
          <p:spPr>
            <a:xfrm>
              <a:off x="5732609" y="1764224"/>
              <a:ext cx="781465" cy="781465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32610" y="2060848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6311" y="2031847"/>
              <a:ext cx="7877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#292929</a:t>
              </a:r>
              <a:endPara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096370" y="2005192"/>
            <a:ext cx="787764" cy="781465"/>
            <a:chOff x="7747825" y="1764223"/>
            <a:chExt cx="787764" cy="781465"/>
          </a:xfrm>
        </p:grpSpPr>
        <p:sp>
          <p:nvSpPr>
            <p:cNvPr id="9" name="직사각형 8"/>
            <p:cNvSpPr/>
            <p:nvPr/>
          </p:nvSpPr>
          <p:spPr>
            <a:xfrm>
              <a:off x="7750975" y="1764223"/>
              <a:ext cx="781465" cy="78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750975" y="2060848"/>
              <a:ext cx="781465" cy="188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7825" y="2031847"/>
              <a:ext cx="787764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spc="4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</a:t>
              </a:r>
              <a:r>
                <a:rPr lang="en-US" altLang="ko-KR" sz="1000" spc="4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ffffff</a:t>
              </a:r>
              <a:endParaRPr lang="ko-KR" altLang="en-US" sz="1000" spc="4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096002" y="1501136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Color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2" y="4228744"/>
            <a:ext cx="157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Font-family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4630410"/>
            <a:ext cx="255871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400" dirty="0" err="1"/>
              <a:t>NanumSR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Nanum</a:t>
            </a:r>
            <a:r>
              <a:rPr lang="en-US" altLang="ko-KR" sz="1400" dirty="0"/>
              <a:t> Gothic, </a:t>
            </a:r>
            <a:endParaRPr lang="en-US" altLang="ko-KR" sz="1400" dirty="0" smtClean="0"/>
          </a:p>
          <a:p>
            <a:pPr>
              <a:spcBef>
                <a:spcPts val="300"/>
              </a:spcBef>
            </a:pPr>
            <a:r>
              <a:rPr lang="en-US" altLang="ko-KR" sz="1400" dirty="0" smtClean="0"/>
              <a:t>"</a:t>
            </a:r>
            <a:r>
              <a:rPr lang="ko-KR" altLang="en-US" sz="1400" dirty="0"/>
              <a:t>돋움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Dotum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AppleGothic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>
              <a:spcBef>
                <a:spcPts val="300"/>
              </a:spcBef>
            </a:pPr>
            <a:r>
              <a:rPr lang="en-US" altLang="ko-KR" sz="1400" dirty="0" smtClean="0"/>
              <a:t>sans-serif</a:t>
            </a:r>
            <a:r>
              <a:rPr lang="en-US" altLang="ko-KR" sz="1400" dirty="0"/>
              <a:t>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2905" y="4630410"/>
            <a:ext cx="1733231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12px ~ 16px</a:t>
            </a: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38px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22905" y="4228744"/>
            <a:ext cx="1278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6BA64"/>
                </a:solidFill>
              </a:rPr>
              <a:t>Font-size</a:t>
            </a:r>
            <a:endParaRPr lang="ko-KR" altLang="en-US" sz="2000" b="1" dirty="0">
              <a:solidFill>
                <a:srgbClr val="16BA64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6132958" y="3051699"/>
            <a:ext cx="7145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6132957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6847545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48140921-655A-428A-B7AC-B866DC882FB5}"/>
              </a:ext>
            </a:extLst>
          </p:cNvPr>
          <p:cNvCxnSpPr>
            <a:cxnSpLocks/>
          </p:cNvCxnSpPr>
          <p:nvPr/>
        </p:nvCxnSpPr>
        <p:spPr>
          <a:xfrm>
            <a:off x="7250686" y="3056329"/>
            <a:ext cx="17921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461CB0F3-3C37-45A5-A7B7-A551134B9568}"/>
              </a:ext>
            </a:extLst>
          </p:cNvPr>
          <p:cNvCxnSpPr/>
          <p:nvPr/>
        </p:nvCxnSpPr>
        <p:spPr>
          <a:xfrm flipV="1">
            <a:off x="7250685" y="294910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31A2E98F-DE52-4841-8A3F-8F8E4180F9FB}"/>
              </a:ext>
            </a:extLst>
          </p:cNvPr>
          <p:cNvCxnSpPr/>
          <p:nvPr/>
        </p:nvCxnSpPr>
        <p:spPr>
          <a:xfrm flipV="1">
            <a:off x="9042800" y="2946790"/>
            <a:ext cx="0" cy="1095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3458D4A-1F07-4525-A1F1-67FD828E254C}"/>
              </a:ext>
            </a:extLst>
          </p:cNvPr>
          <p:cNvCxnSpPr/>
          <p:nvPr/>
        </p:nvCxnSpPr>
        <p:spPr>
          <a:xfrm>
            <a:off x="9424807" y="3051699"/>
            <a:ext cx="7145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E4CC4067-1F98-423A-A3C6-D29D38985805}"/>
              </a:ext>
            </a:extLst>
          </p:cNvPr>
          <p:cNvCxnSpPr/>
          <p:nvPr/>
        </p:nvCxnSpPr>
        <p:spPr>
          <a:xfrm flipV="1">
            <a:off x="9424806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C9C1FC1B-3562-4C69-9F34-3AA616689E42}"/>
              </a:ext>
            </a:extLst>
          </p:cNvPr>
          <p:cNvCxnSpPr/>
          <p:nvPr/>
        </p:nvCxnSpPr>
        <p:spPr>
          <a:xfrm flipV="1">
            <a:off x="10139394" y="2944475"/>
            <a:ext cx="0" cy="1095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94337" y="3085312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Main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899720" y="3085312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Sub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482564" y="3085312"/>
            <a:ext cx="59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Point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35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805" y="159326"/>
            <a:ext cx="2329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168664"/>
                </a:solidFill>
              </a:rPr>
              <a:t>Bench Marking _</a:t>
            </a:r>
            <a:endParaRPr lang="ko-KR" altLang="en-US" sz="2200" dirty="0">
              <a:solidFill>
                <a:srgbClr val="16866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2535" y="279521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자사홈페이지 장점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25" y="909514"/>
            <a:ext cx="3762291" cy="55180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19621" y="3093002"/>
            <a:ext cx="4775354" cy="218462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2322" y="2622404"/>
            <a:ext cx="4769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빅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spc="-5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비주얼</a:t>
            </a:r>
            <a:r>
              <a:rPr lang="ko-KR" altLang="en-US" sz="1400" spc="-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영상을 통해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브랜드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를 </a:t>
            </a:r>
            <a:r>
              <a:rPr lang="ko-KR" altLang="en-US" sz="1400" spc="-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효과적으로 홍보</a:t>
            </a:r>
            <a:r>
              <a:rPr lang="ko-KR" altLang="en-US" sz="1400" spc="-50" dirty="0" smtClean="0">
                <a:solidFill>
                  <a:schemeClr val="bg1">
                    <a:lumMod val="65000"/>
                  </a:schemeClr>
                </a:solidFill>
              </a:rPr>
              <a:t>하고 있다</a:t>
            </a:r>
            <a:r>
              <a:rPr lang="en-US" altLang="ko-KR" sz="1400" spc="-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9621" y="210914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9457"/>
                </a:solidFill>
                <a:ea typeface="나눔스퀘어" panose="020B0600000101010101" pitchFamily="50" charset="-127"/>
              </a:rPr>
              <a:t>01</a:t>
            </a:r>
            <a:endParaRPr lang="ko-KR" altLang="en-US" sz="2800" dirty="0">
              <a:solidFill>
                <a:srgbClr val="009457"/>
              </a:solidFill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3" y="3189390"/>
            <a:ext cx="4510062" cy="19826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51547" y="2632366"/>
            <a:ext cx="3753869" cy="37951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1547" y="909515"/>
            <a:ext cx="3753869" cy="28803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1370</Words>
  <Application>Microsoft Office PowerPoint</Application>
  <PresentationFormat>사용자 지정</PresentationFormat>
  <Paragraphs>433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나눔스퀘어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tjoeun-602</dc:creator>
  <cp:lastModifiedBy>tjoeun-602</cp:lastModifiedBy>
  <cp:revision>711</cp:revision>
  <dcterms:created xsi:type="dcterms:W3CDTF">2020-09-11T05:32:17Z</dcterms:created>
  <dcterms:modified xsi:type="dcterms:W3CDTF">2020-10-14T10:03:35Z</dcterms:modified>
</cp:coreProperties>
</file>